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797675" cy="9926638"/>
  <p:embeddedFontLst>
    <p:embeddedFont>
      <p:font typeface="Calibri" panose="020F0502020204030204" pitchFamily="34" charset="0"/>
      <p:regular r:id="rId54"/>
      <p:bold r:id="rId55"/>
      <p:italic r:id="rId56"/>
      <p:boldItalic r:id="rId57"/>
    </p:embeddedFont>
    <p:embeddedFont>
      <p:font typeface="Poppins" panose="00000500000000000000" pitchFamily="2"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Tahoma" panose="020B0604030504040204" pitchFamily="34" charset="0"/>
      <p:regular r:id="rId66"/>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20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9" roundtripDataSignature="AMtx7mjBUlEc7WDtDkdTiWpe+KSxjOjA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6D15CB-FD30-4070-BBAC-81603F6648D4}">
  <a:tblStyle styleId="{616D15CB-FD30-4070-BBAC-81603F6648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8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2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797675" cy="9926638"/>
          </a:xfrm>
          <a:prstGeom prst="roundRect">
            <a:avLst>
              <a:gd name="adj" fmla="val 23"/>
            </a:avLst>
          </a:prstGeom>
          <a:solidFill>
            <a:srgbClr val="FFFFFF"/>
          </a:solidFill>
          <a:ln>
            <a:noFill/>
          </a:ln>
        </p:spPr>
        <p:txBody>
          <a:bodyPr spcFirstLastPara="1" wrap="square" lIns="92125" tIns="46050" rIns="92125" bIns="4605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4" name="Google Shape;4;n"/>
          <p:cNvSpPr txBox="1"/>
          <p:nvPr/>
        </p:nvSpPr>
        <p:spPr>
          <a:xfrm>
            <a:off x="0" y="0"/>
            <a:ext cx="2946400" cy="496888"/>
          </a:xfrm>
          <a:prstGeom prst="rect">
            <a:avLst/>
          </a:prstGeom>
          <a:noFill/>
          <a:ln>
            <a:noFill/>
          </a:ln>
        </p:spPr>
        <p:txBody>
          <a:bodyPr spcFirstLastPara="1" wrap="square" lIns="92125" tIns="46050" rIns="92125" bIns="4605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5" name="Google Shape;5;n"/>
          <p:cNvSpPr txBox="1"/>
          <p:nvPr/>
        </p:nvSpPr>
        <p:spPr>
          <a:xfrm>
            <a:off x="3849688" y="0"/>
            <a:ext cx="2946400" cy="496888"/>
          </a:xfrm>
          <a:prstGeom prst="rect">
            <a:avLst/>
          </a:prstGeom>
          <a:noFill/>
          <a:ln>
            <a:noFill/>
          </a:ln>
        </p:spPr>
        <p:txBody>
          <a:bodyPr spcFirstLastPara="1" wrap="square" lIns="92125" tIns="46050" rIns="92125" bIns="4605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6" name="Google Shape;6;n"/>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 name="Google Shape;7;n"/>
          <p:cNvSpPr txBox="1">
            <a:spLocks noGrp="1"/>
          </p:cNvSpPr>
          <p:nvPr>
            <p:ph type="body" idx="1"/>
          </p:nvPr>
        </p:nvSpPr>
        <p:spPr>
          <a:xfrm>
            <a:off x="906463" y="4714875"/>
            <a:ext cx="4981575" cy="4467225"/>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txBox="1"/>
          <p:nvPr/>
        </p:nvSpPr>
        <p:spPr>
          <a:xfrm>
            <a:off x="0" y="9431338"/>
            <a:ext cx="2946400" cy="496887"/>
          </a:xfrm>
          <a:prstGeom prst="rect">
            <a:avLst/>
          </a:prstGeom>
          <a:noFill/>
          <a:ln>
            <a:noFill/>
          </a:ln>
        </p:spPr>
        <p:txBody>
          <a:bodyPr spcFirstLastPara="1" wrap="square" lIns="92125" tIns="46050" rIns="92125" bIns="4605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9" name="Google Shape;9;n"/>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‹Nr.›</a:t>
            </a:fld>
            <a:endParaRPr sz="12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ontrapunkte.hypotheses.org/320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alzburg24.at/news/oesterreich/viktoria-schnaderbeck-und-sarah-puntigam-outen-sich-8088118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derstandard.at/story/2000081431940/wozu-braucht-es-die-regenbogenparade"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hosiwien.a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qwien.at/2013/03/11/ein-jahrhundertleben"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derstandard.at/story/2000140971609/transzebrastreifen-zeichen-gegen-diskriminierun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e.wikipedia.org/wiki/Berg_und_L%C3%B6wenherz"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loewenherz.at/index.php"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sundheit.gv.at/dam/jcr:1f1c5f5a-d437-4f96-963c-5a9c744228c3/LGBTIQ+%20Gesundheitsbericht%202022.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24" name="Google Shape;24;p1: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 name="Google Shape;25;p1: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110" name="Google Shape;110;p7: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1" name="Google Shape;111;p7: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11</a:t>
            </a:fld>
            <a:endParaRPr sz="1200" b="0" i="0" u="none" strike="noStrike" cap="none">
              <a:solidFill>
                <a:srgbClr val="000000"/>
              </a:solidFill>
              <a:latin typeface="Times New Roman"/>
              <a:ea typeface="Times New Roman"/>
              <a:cs typeface="Times New Roman"/>
              <a:sym typeface="Times New Roman"/>
            </a:endParaRPr>
          </a:p>
        </p:txBody>
      </p:sp>
      <p:sp>
        <p:nvSpPr>
          <p:cNvPr id="122" name="Google Shape;122;p8: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3" name="Google Shape;123;p8: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12</a:t>
            </a:fld>
            <a:endParaRPr sz="1200" b="0" i="0" u="none" strike="noStrike" cap="none">
              <a:solidFill>
                <a:srgbClr val="000000"/>
              </a:solidFill>
              <a:latin typeface="Times New Roman"/>
              <a:ea typeface="Times New Roman"/>
              <a:cs typeface="Times New Roman"/>
              <a:sym typeface="Times New Roman"/>
            </a:endParaRPr>
          </a:p>
        </p:txBody>
      </p:sp>
      <p:sp>
        <p:nvSpPr>
          <p:cNvPr id="131" name="Google Shape;131;p9: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32" name="Google Shape;132;p9: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sz="1800" b="0" i="0" u="none" strike="noStrike">
                <a:solidFill>
                  <a:srgbClr val="000000"/>
                </a:solidFill>
                <a:latin typeface="Calibri"/>
                <a:ea typeface="Calibri"/>
                <a:cs typeface="Calibri"/>
                <a:sym typeface="Calibri"/>
              </a:rPr>
              <a:t>Zu Indien: „Den Briten, die dreihundert Jahre über Indien herrschten und eine viktorianische Sexualmoral vertraten, waren die Hijŗās ein Dorn im Auge. [...] In ihrem Gesetz </a:t>
            </a:r>
            <a:r>
              <a:rPr lang="de-DE" sz="1800" b="0" i="1" u="none" strike="noStrike">
                <a:solidFill>
                  <a:srgbClr val="000000"/>
                </a:solidFill>
                <a:latin typeface="Calibri"/>
                <a:ea typeface="Calibri"/>
                <a:cs typeface="Calibri"/>
                <a:sym typeface="Calibri"/>
              </a:rPr>
              <a:t>‘Act No. XXVII (…) for the Registration of Criminal Tribes and Eunuchs (Passed by the Governor General of India in Council in the Year 1871)‘</a:t>
            </a:r>
            <a:r>
              <a:rPr lang="de-DE" sz="1800" b="0" i="0" u="none" strike="noStrike">
                <a:solidFill>
                  <a:srgbClr val="000000"/>
                </a:solidFill>
                <a:latin typeface="Calibri"/>
                <a:ea typeface="Calibri"/>
                <a:cs typeface="Calibri"/>
                <a:sym typeface="Calibri"/>
              </a:rPr>
              <a:t> bestimmten die Briten die Hijŗās als ‚Kriminelle‘, erklärten alle Rechte, die indische Fürsten den Hijŗās verliehen hatten, für nichtig, nahmen den Hijŗā-Gemeinschaften ihre Häuser und den Landbesitz und enteigneten sie entschädigungslos nach dem 1852 verabschiedeten ‚</a:t>
            </a:r>
            <a:r>
              <a:rPr lang="de-DE" sz="1800" b="0" i="1" u="none" strike="noStrike">
                <a:solidFill>
                  <a:srgbClr val="000000"/>
                </a:solidFill>
                <a:latin typeface="Calibri"/>
                <a:ea typeface="Calibri"/>
                <a:cs typeface="Calibri"/>
                <a:sym typeface="Calibri"/>
              </a:rPr>
              <a:t>Bombay Inam Commission Act XI</a:t>
            </a:r>
            <a:r>
              <a:rPr lang="de-DE" sz="1800" b="0" i="0" u="none" strike="noStrike">
                <a:solidFill>
                  <a:srgbClr val="000000"/>
                </a:solidFill>
                <a:latin typeface="Calibri"/>
                <a:ea typeface="Calibri"/>
                <a:cs typeface="Calibri"/>
                <a:sym typeface="Calibri"/>
              </a:rPr>
              <a:t>‘. Die Hijŗās wurden in Armut und Prostitution gedrängt.” </a:t>
            </a:r>
            <a:endParaRPr/>
          </a:p>
          <a:p>
            <a:pPr marL="0" lvl="0" indent="0" algn="l" rtl="0">
              <a:spcBef>
                <a:spcPts val="540"/>
              </a:spcBef>
              <a:spcAft>
                <a:spcPts val="0"/>
              </a:spcAft>
              <a:buNone/>
            </a:pPr>
            <a:r>
              <a:rPr lang="de-DE" sz="1800" b="0" i="0" u="none" strike="noStrike">
                <a:solidFill>
                  <a:srgbClr val="000000"/>
                </a:solidFill>
                <a:latin typeface="Calibri"/>
                <a:ea typeface="Calibri"/>
                <a:cs typeface="Calibri"/>
                <a:sym typeface="Calibri"/>
              </a:rPr>
              <a:t>Quelle: </a:t>
            </a:r>
            <a:r>
              <a:rPr lang="de-DE" sz="1800" b="0" i="0" u="sng" strike="noStrik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https://kontrapunkte.hypotheses.org/3201</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140" name="Google Shape;140;p10: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1" name="Google Shape;141;p10: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SzPts val="1800"/>
              <a:buFont typeface="Arial"/>
              <a:buNone/>
            </a:pPr>
            <a:r>
              <a:rPr lang="de-DE" b="0" i="0" u="none" strike="noStrike">
                <a:solidFill>
                  <a:srgbClr val="000000"/>
                </a:solidFill>
                <a:latin typeface="Calibri"/>
                <a:ea typeface="Calibri"/>
                <a:cs typeface="Calibri"/>
                <a:sym typeface="Calibri"/>
              </a:rPr>
              <a:t>Weiters gilt:</a:t>
            </a:r>
            <a:endParaRPr/>
          </a:p>
          <a:p>
            <a:pPr marL="285750" marR="0" lvl="0" indent="-247650" algn="l" rtl="0">
              <a:lnSpc>
                <a:spcPct val="100000"/>
              </a:lnSpc>
              <a:spcBef>
                <a:spcPts val="800"/>
              </a:spcBef>
              <a:spcAft>
                <a:spcPts val="0"/>
              </a:spcAft>
              <a:buClr>
                <a:srgbClr val="000000"/>
              </a:buClr>
              <a:buSzPts val="1200"/>
              <a:buFont typeface="Noto Sans Symbols"/>
              <a:buChar char="−"/>
            </a:pPr>
            <a:r>
              <a:rPr lang="de-DE">
                <a:latin typeface="Calibri"/>
                <a:ea typeface="Calibri"/>
                <a:cs typeface="Calibri"/>
                <a:sym typeface="Calibri"/>
              </a:rPr>
              <a:t>Isländische Vornamen werden im nationalen Namensregister nicht mehr nach „männlich“ oder „weiblich“ unterschieden. Jede*r kann, unabhängig vom Geschlecht</a:t>
            </a:r>
            <a:r>
              <a:rPr lang="de-DE" b="0" i="0" u="none" strike="noStrike">
                <a:solidFill>
                  <a:srgbClr val="000000"/>
                </a:solidFill>
                <a:latin typeface="Calibri"/>
                <a:ea typeface="Calibri"/>
                <a:cs typeface="Calibri"/>
                <a:sym typeface="Calibri"/>
              </a:rPr>
              <a:t>, </a:t>
            </a:r>
            <a:r>
              <a:rPr lang="de-DE">
                <a:latin typeface="Calibri"/>
                <a:ea typeface="Calibri"/>
                <a:cs typeface="Calibri"/>
                <a:sym typeface="Calibri"/>
              </a:rPr>
              <a:t>jeden Namen aus dem Register annehmen.</a:t>
            </a:r>
            <a:endParaRPr/>
          </a:p>
          <a:p>
            <a:pPr marL="285750" lvl="0" indent="-247650" algn="l" rtl="0">
              <a:spcBef>
                <a:spcPts val="800"/>
              </a:spcBef>
              <a:spcAft>
                <a:spcPts val="0"/>
              </a:spcAft>
              <a:buSzPts val="1200"/>
              <a:buFont typeface="Noto Sans Symbols"/>
              <a:buChar char="−"/>
            </a:pPr>
            <a:r>
              <a:rPr lang="de-DE">
                <a:latin typeface="Calibri"/>
                <a:ea typeface="Calibri"/>
                <a:cs typeface="Calibri"/>
                <a:sym typeface="Calibri"/>
              </a:rPr>
              <a:t>Das Gesetz zur Geschlechterautonomie erlaubt es, das offizielle Geschlecht entsprechend der eigenen Lebenserfahrung zu ändern und sich weder als männlich noch als weiblich registrieren zu lassen (auf Dokumenten mit einem „X" gekennzeichnet).</a:t>
            </a:r>
            <a:endParaRPr b="0" i="0" u="none" strike="noStrike">
              <a:solidFill>
                <a:srgbClr val="000000"/>
              </a:solidFill>
              <a:latin typeface="Calibri"/>
              <a:ea typeface="Calibri"/>
              <a:cs typeface="Calibri"/>
              <a:sym typeface="Calibri"/>
            </a:endParaRPr>
          </a:p>
          <a:p>
            <a:pPr marL="0" lvl="0" indent="0" algn="l" rtl="0">
              <a:spcBef>
                <a:spcPts val="800"/>
              </a:spcBef>
              <a:spcAft>
                <a:spcPts val="0"/>
              </a:spcAft>
              <a:buSzPts val="1800"/>
              <a:buFont typeface="Noto Sans Symbols"/>
              <a:buNone/>
            </a:pPr>
            <a:r>
              <a:rPr lang="de-DE" b="0" i="0" u="none" strike="noStrike">
                <a:solidFill>
                  <a:srgbClr val="000000"/>
                </a:solidFill>
                <a:latin typeface="Calibri"/>
                <a:ea typeface="Calibri"/>
                <a:cs typeface="Calibri"/>
                <a:sym typeface="Calibri"/>
              </a:rPr>
              <a:t>Quelle: </a:t>
            </a:r>
            <a:r>
              <a:rPr lang="de-DE" b="0" i="0" u="sng" strike="noStrike">
                <a:solidFill>
                  <a:srgbClr val="0000FF"/>
                </a:solidFill>
                <a:latin typeface="Calibri"/>
                <a:ea typeface="Calibri"/>
                <a:cs typeface="Calibri"/>
                <a:sym typeface="Calibri"/>
              </a:rPr>
              <a:t>www.icelandreview.com/news/icelandic-names-will-no-longer-be-gendered</a:t>
            </a:r>
            <a:r>
              <a:rPr lang="de-DE" b="0" i="0" u="none" strike="noStrike">
                <a:solidFill>
                  <a:srgbClr val="0000FF"/>
                </a:solidFill>
                <a:latin typeface="Calibri"/>
                <a:ea typeface="Calibri"/>
                <a:cs typeface="Calibri"/>
                <a:sym typeface="Calibri"/>
              </a:rPr>
              <a:t>, übersetzt von EfEU</a:t>
            </a: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14</a:t>
            </a:fld>
            <a:endParaRPr sz="1200" b="0" i="0" u="none" strike="noStrike" cap="none">
              <a:solidFill>
                <a:srgbClr val="000000"/>
              </a:solidFill>
              <a:latin typeface="Times New Roman"/>
              <a:ea typeface="Times New Roman"/>
              <a:cs typeface="Times New Roman"/>
              <a:sym typeface="Times New Roman"/>
            </a:endParaRPr>
          </a:p>
        </p:txBody>
      </p:sp>
      <p:sp>
        <p:nvSpPr>
          <p:cNvPr id="148" name="Google Shape;148;p11: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9" name="Google Shape;149;p11: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15</a:t>
            </a:fld>
            <a:endParaRPr sz="1200" b="0" i="0" u="none" strike="noStrike" cap="none">
              <a:solidFill>
                <a:srgbClr val="000000"/>
              </a:solidFill>
              <a:latin typeface="Times New Roman"/>
              <a:ea typeface="Times New Roman"/>
              <a:cs typeface="Times New Roman"/>
              <a:sym typeface="Times New Roman"/>
            </a:endParaRPr>
          </a:p>
        </p:txBody>
      </p:sp>
      <p:sp>
        <p:nvSpPr>
          <p:cNvPr id="160" name="Google Shape;160;p1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1" name="Google Shape;161;p12: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586186c0d_0_36: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16</a:t>
            </a:fld>
            <a:endParaRPr sz="1200">
              <a:solidFill>
                <a:srgbClr val="000000"/>
              </a:solidFill>
              <a:latin typeface="Times New Roman"/>
              <a:ea typeface="Times New Roman"/>
              <a:cs typeface="Times New Roman"/>
              <a:sym typeface="Times New Roman"/>
            </a:endParaRPr>
          </a:p>
        </p:txBody>
      </p:sp>
      <p:sp>
        <p:nvSpPr>
          <p:cNvPr id="169" name="Google Shape;169;g2e586186c0d_0_36: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0" name="Google Shape;170;g2e586186c0d_0_36: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a:p>
          <a:p>
            <a:pPr marL="0" lvl="0" indent="0" algn="l" rtl="0">
              <a:spcBef>
                <a:spcPts val="36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e586186c0d_0_51: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17</a:t>
            </a:fld>
            <a:endParaRPr sz="1200" b="0" i="0" u="none" strike="noStrike" cap="none">
              <a:solidFill>
                <a:srgbClr val="000000"/>
              </a:solidFill>
              <a:latin typeface="Times New Roman"/>
              <a:ea typeface="Times New Roman"/>
              <a:cs typeface="Times New Roman"/>
              <a:sym typeface="Times New Roman"/>
            </a:endParaRPr>
          </a:p>
        </p:txBody>
      </p:sp>
      <p:sp>
        <p:nvSpPr>
          <p:cNvPr id="180" name="Google Shape;180;g2e586186c0d_0_51: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1" name="Google Shape;181;g2e586186c0d_0_51: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a:t>
            </a:r>
            <a:r>
              <a:rPr lang="de-DE" sz="1100">
                <a:solidFill>
                  <a:schemeClr val="dk1"/>
                </a:solidFill>
                <a:highlight>
                  <a:srgbClr val="FFFF00"/>
                </a:highlight>
                <a:latin typeface="Arial"/>
                <a:ea typeface="Arial"/>
                <a:cs typeface="Arial"/>
                <a:sym typeface="Arial"/>
              </a:rPr>
              <a:t>zwecks Österreichbezug an dieser Stelle auch lesbische österr. Fußballspielerinnen wie Sarah Puntigam oder Viktoria Schnaderbeck</a:t>
            </a:r>
            <a:r>
              <a:rPr lang="de-DE" sz="1100" b="1">
                <a:solidFill>
                  <a:schemeClr val="dk1"/>
                </a:solidFill>
                <a:highlight>
                  <a:srgbClr val="FFFF00"/>
                </a:highlight>
                <a:latin typeface="Arial"/>
                <a:ea typeface="Arial"/>
                <a:cs typeface="Arial"/>
                <a:sym typeface="Arial"/>
              </a:rPr>
              <a:t> </a:t>
            </a:r>
            <a:r>
              <a:rPr lang="de-DE" sz="1100">
                <a:solidFill>
                  <a:schemeClr val="dk1"/>
                </a:solidFill>
                <a:highlight>
                  <a:srgbClr val="FFFF00"/>
                </a:highlight>
                <a:latin typeface="Arial"/>
                <a:ea typeface="Arial"/>
                <a:cs typeface="Arial"/>
                <a:sym typeface="Arial"/>
              </a:rPr>
              <a:t>erwähnen: </a:t>
            </a:r>
            <a:r>
              <a:rPr lang="de-DE" sz="1100">
                <a:solidFill>
                  <a:schemeClr val="dk1"/>
                </a:solidFill>
                <a:latin typeface="Arial"/>
                <a:ea typeface="Arial"/>
                <a:cs typeface="Arial"/>
                <a:sym typeface="Arial"/>
              </a:rPr>
              <a:t>Viktoria Schnaderbeck, damals Kapitänin des österreichischen Frauen-Nationalteams und England-Legionärin bei Arsenal London, veröffentlichte 2019 auf Instagram ein Foto, auf dem sie ihre Freundin küsst. Sarah Puntigam, ebenfalls österreichische Nationalteamspielerin, folgte. Aus: </a:t>
            </a:r>
            <a:r>
              <a:rPr lang="de-DE"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https://www.salzburg24.at/news/oesterreich/viktoria-schnaderbeck-und-sarah-puntigam-outen-sich-80881189</a:t>
            </a:r>
            <a:r>
              <a:rPr lang="de-DE" sz="1100">
                <a:solidFill>
                  <a:schemeClr val="dk1"/>
                </a:solidFill>
                <a:latin typeface="Arial"/>
                <a:ea typeface="Arial"/>
                <a:cs typeface="Arial"/>
                <a:sym typeface="Arial"/>
              </a:rPr>
              <a:t>] </a:t>
            </a:r>
            <a:endParaRPr sz="1100">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e586186c0d_0_1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18</a:t>
            </a:fld>
            <a:endParaRPr sz="1200" b="0" i="0" u="none" strike="noStrike" cap="none">
              <a:solidFill>
                <a:srgbClr val="000000"/>
              </a:solidFill>
              <a:latin typeface="Times New Roman"/>
              <a:ea typeface="Times New Roman"/>
              <a:cs typeface="Times New Roman"/>
              <a:sym typeface="Times New Roman"/>
            </a:endParaRPr>
          </a:p>
        </p:txBody>
      </p:sp>
      <p:sp>
        <p:nvSpPr>
          <p:cNvPr id="189" name="Google Shape;189;g2e586186c0d_0_1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0" name="Google Shape;190;g2e586186c0d_0_1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586186c0d_0_23: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19</a:t>
            </a:fld>
            <a:endParaRPr sz="1200" b="0" i="0" u="none" strike="noStrike" cap="none">
              <a:solidFill>
                <a:srgbClr val="000000"/>
              </a:solidFill>
              <a:latin typeface="Times New Roman"/>
              <a:ea typeface="Times New Roman"/>
              <a:cs typeface="Times New Roman"/>
              <a:sym typeface="Times New Roman"/>
            </a:endParaRPr>
          </a:p>
        </p:txBody>
      </p:sp>
      <p:sp>
        <p:nvSpPr>
          <p:cNvPr id="201" name="Google Shape;201;g2e586186c0d_0_23: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2" name="Google Shape;202;g2e586186c0d_0_23: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2: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29" name="Google Shape;29;p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 name="Google Shape;30;p2: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586186c0d_0_0: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20</a:t>
            </a:fld>
            <a:endParaRPr sz="1200" b="0" i="0" u="none" strike="noStrike" cap="none">
              <a:solidFill>
                <a:srgbClr val="000000"/>
              </a:solidFill>
              <a:latin typeface="Times New Roman"/>
              <a:ea typeface="Times New Roman"/>
              <a:cs typeface="Times New Roman"/>
              <a:sym typeface="Times New Roman"/>
            </a:endParaRPr>
          </a:p>
        </p:txBody>
      </p:sp>
      <p:sp>
        <p:nvSpPr>
          <p:cNvPr id="210" name="Google Shape;210;g2e586186c0d_0_0: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1" name="Google Shape;211;g2e586186c0d_0_0: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21</a:t>
            </a:fld>
            <a:endParaRPr sz="1200">
              <a:solidFill>
                <a:srgbClr val="000000"/>
              </a:solidFill>
              <a:latin typeface="Times New Roman"/>
              <a:ea typeface="Times New Roman"/>
              <a:cs typeface="Times New Roman"/>
              <a:sym typeface="Times New Roman"/>
            </a:endParaRPr>
          </a:p>
        </p:txBody>
      </p:sp>
      <p:sp>
        <p:nvSpPr>
          <p:cNvPr id="221" name="Google Shape;221;p13: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2" name="Google Shape;222;p13: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22</a:t>
            </a:fld>
            <a:endParaRPr sz="1200">
              <a:solidFill>
                <a:srgbClr val="000000"/>
              </a:solidFill>
              <a:latin typeface="Times New Roman"/>
              <a:ea typeface="Times New Roman"/>
              <a:cs typeface="Times New Roman"/>
              <a:sym typeface="Times New Roman"/>
            </a:endParaRPr>
          </a:p>
        </p:txBody>
      </p:sp>
      <p:sp>
        <p:nvSpPr>
          <p:cNvPr id="231" name="Google Shape;231;p14: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2" name="Google Shape;232;p14: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de-DE" sz="1200">
                <a:latin typeface="Calibri"/>
                <a:ea typeface="Calibri"/>
                <a:cs typeface="Calibri"/>
                <a:sym typeface="Calibri"/>
              </a:rPr>
              <a:t>EP steht für „Extended Play“</a:t>
            </a:r>
            <a:endParaRPr/>
          </a:p>
          <a:p>
            <a:pPr marL="0" lvl="0" indent="0" algn="l" rtl="0">
              <a:spcBef>
                <a:spcPts val="36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23</a:t>
            </a:fld>
            <a:endParaRPr sz="1200">
              <a:solidFill>
                <a:srgbClr val="000000"/>
              </a:solidFill>
              <a:latin typeface="Times New Roman"/>
              <a:ea typeface="Times New Roman"/>
              <a:cs typeface="Times New Roman"/>
              <a:sym typeface="Times New Roman"/>
            </a:endParaRPr>
          </a:p>
        </p:txBody>
      </p:sp>
      <p:sp>
        <p:nvSpPr>
          <p:cNvPr id="242" name="Google Shape;242;p16: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43" name="Google Shape;243;p16: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24</a:t>
            </a:fld>
            <a:endParaRPr sz="1200">
              <a:solidFill>
                <a:srgbClr val="000000"/>
              </a:solidFill>
              <a:latin typeface="Times New Roman"/>
              <a:ea typeface="Times New Roman"/>
              <a:cs typeface="Times New Roman"/>
              <a:sym typeface="Times New Roman"/>
            </a:endParaRPr>
          </a:p>
        </p:txBody>
      </p:sp>
      <p:sp>
        <p:nvSpPr>
          <p:cNvPr id="254" name="Google Shape;254;p17: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5" name="Google Shape;255;p17: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8:notes"/>
          <p:cNvSpPr txBox="1">
            <a:spLocks noGrp="1"/>
          </p:cNvSpPr>
          <p:nvPr>
            <p:ph type="body" idx="1"/>
          </p:nvPr>
        </p:nvSpPr>
        <p:spPr>
          <a:xfrm>
            <a:off x="906463" y="4714875"/>
            <a:ext cx="4981575" cy="4467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a:t>Zu C: „Die Skulptur formt den imaginären Schatten eines Regenbogens auf einem schwaneneiförmigen Grund. In der Natur ist der Regenbogen eine komplexe Erscheinung – kraftvoll und fragil zugleich. Er erscheint nur, wenn ganz bestimmte Bedingungen erfüllt sind. Der sechsfarbige Regenbogen ist heute international als Symbol der queeren Bewegung bekannt, aus deren Mitte heraus er in den 1970er-Jahren entstanden ist. Durch die Abwandlung der Farben in unterschiedlich schattierte Grautöne wird ein mehrdeutiges Bild geformt, das Trauer und Hoffnung vereint. Gesellschaftliche Gleichberechtigung und Akzeptanz sind auch heute noch keine Selbstverständlichkeit. Das Denkmal soll das Gedenken an die als Homosexuelle diskriminierten, verfolgten und ermordeten Menschen lebendig halten. ‚Die Skulptur steht für eine solidarische Erinnerung – jetzt und in der Zukunft‘, so Sarah Ortmeyer und Karl Kolbitz.</a:t>
            </a:r>
            <a:endParaRPr/>
          </a:p>
          <a:p>
            <a:pPr marL="0" lvl="0" indent="0" algn="l" rtl="0">
              <a:spcBef>
                <a:spcPts val="360"/>
              </a:spcBef>
              <a:spcAft>
                <a:spcPts val="0"/>
              </a:spcAft>
              <a:buNone/>
            </a:pPr>
            <a:endParaRPr/>
          </a:p>
          <a:p>
            <a:pPr marL="0" lvl="0" indent="0" algn="l" rtl="0">
              <a:spcBef>
                <a:spcPts val="360"/>
              </a:spcBef>
              <a:spcAft>
                <a:spcPts val="0"/>
              </a:spcAft>
              <a:buNone/>
            </a:pPr>
            <a:r>
              <a:rPr lang="de-DE"/>
              <a:t>Nach einem umfassenden Community-Beteiligungsprozess lobte die Stadt Wien 2021 einen offenen Wettbewerb für ein ‚Denkmal für Männer und Frauen, die Opfer der Homosexuellen-Verfolgung in der NS-Zeit wurden‘, aus, den Sarah Ortmeyer und Karl Kolbitz gewannen.</a:t>
            </a:r>
            <a:br>
              <a:rPr lang="de-DE"/>
            </a:br>
            <a:br>
              <a:rPr lang="de-DE"/>
            </a:br>
            <a:r>
              <a:rPr lang="de-DE"/>
              <a:t>Homosexualität unter erwachsenen Personen war in Österreich von 1852 bis 1971 strafbar. Nach dem ‚Anschluss‘ Österreichs an das Deutsche Reich im März 1938 erhöhte sich die Anzahl der als Homosexuelle verfolgten Männer und Frauen dramatisch, die Strafmaße stiegen deutlich. Die nationalsozialistischen Behörden kriminalisierten die Beschuldigten, verbrachten sie ins Gefängnis, in die Nervenklinik, den Operationssaal oder in Konzentrationslager. Allein aus Wien wurden mehr als hundert Männer in Konzentrationslager deportiert, weniger als ein Drittel der Verfolgten überlebte. Nach der Befreiung Österreichs wurde niemand von ihnen als Opfer des Nationalsozialismus anerkannt.“</a:t>
            </a:r>
            <a:endParaRPr/>
          </a:p>
          <a:p>
            <a:pPr marL="0" lvl="0" indent="0" algn="l" rtl="0">
              <a:spcBef>
                <a:spcPts val="360"/>
              </a:spcBef>
              <a:spcAft>
                <a:spcPts val="0"/>
              </a:spcAft>
              <a:buNone/>
            </a:pPr>
            <a:r>
              <a:rPr lang="de-DE"/>
              <a:t>Quelle: </a:t>
            </a:r>
            <a:r>
              <a:rPr lang="de-DE" u="sng"/>
              <a:t>www.koer.or.at/projekte/arcus-schatten-eines-regenbogens</a:t>
            </a:r>
            <a:endParaRPr u="sng"/>
          </a:p>
        </p:txBody>
      </p:sp>
      <p:sp>
        <p:nvSpPr>
          <p:cNvPr id="266" name="Google Shape;266;p18: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lvl="0" indent="0" algn="r" rtl="0">
              <a:spcBef>
                <a:spcPts val="0"/>
              </a:spcBef>
              <a:spcAft>
                <a:spcPts val="0"/>
              </a:spcAft>
              <a:buNone/>
            </a:pPr>
            <a:fld id="{00000000-1234-1234-1234-123412341234}" type="slidenum">
              <a:rPr lang="de-DE"/>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26</a:t>
            </a:fld>
            <a:endParaRPr sz="1200">
              <a:solidFill>
                <a:srgbClr val="000000"/>
              </a:solidFill>
              <a:latin typeface="Times New Roman"/>
              <a:ea typeface="Times New Roman"/>
              <a:cs typeface="Times New Roman"/>
              <a:sym typeface="Times New Roman"/>
            </a:endParaRPr>
          </a:p>
        </p:txBody>
      </p:sp>
      <p:sp>
        <p:nvSpPr>
          <p:cNvPr id="274" name="Google Shape;274;p2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5" name="Google Shape;275;p22: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27</a:t>
            </a:fld>
            <a:endParaRPr sz="1200">
              <a:solidFill>
                <a:srgbClr val="000000"/>
              </a:solidFill>
              <a:latin typeface="Times New Roman"/>
              <a:ea typeface="Times New Roman"/>
              <a:cs typeface="Times New Roman"/>
              <a:sym typeface="Times New Roman"/>
            </a:endParaRPr>
          </a:p>
        </p:txBody>
      </p:sp>
      <p:sp>
        <p:nvSpPr>
          <p:cNvPr id="286" name="Google Shape;286;p23: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7" name="Google Shape;287;p23: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a:latin typeface="Times New Roman"/>
                <a:ea typeface="Times New Roman"/>
                <a:cs typeface="Times New Roman"/>
                <a:sym typeface="Times New Roman"/>
              </a:rPr>
              <a:t>Eigentlich kippte der Operationszwang schon 2009. In diesem Jahr </a:t>
            </a:r>
            <a:r>
              <a:rPr lang="de-DE"/>
              <a:t>stellte der Verwaltungsgerichtshof erstmals explizit fest, „dass ein schwerwiegender operativer Eingriff, wie etwa die von der belangten Behörde geforderte Entfernung der primären Geschlechtsmerkmale, keine notwendige Voraussetzung für eine deutliche Annäherung an das äußere Erscheinungsbild des anderen Geschlechts ist“. Dennoch dauerte es bis 2010 und brauchte weitere Klagen bis endgültig feststand, dass der Operationszwang nun Geschichte ist. </a:t>
            </a:r>
            <a:br>
              <a:rPr lang="de-DE"/>
            </a:br>
            <a:r>
              <a:rPr lang="de-DE"/>
              <a:t>Quelle: </a:t>
            </a:r>
            <a:r>
              <a:rPr lang="de-DE" u="sng"/>
              <a:t>www.transx.at/Pub/Rechtsentwicklung.php</a:t>
            </a:r>
            <a:endParaRPr u="sng">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28</a:t>
            </a:fld>
            <a:endParaRPr sz="1200">
              <a:solidFill>
                <a:srgbClr val="000000"/>
              </a:solidFill>
              <a:latin typeface="Times New Roman"/>
              <a:ea typeface="Times New Roman"/>
              <a:cs typeface="Times New Roman"/>
              <a:sym typeface="Times New Roman"/>
            </a:endParaRPr>
          </a:p>
        </p:txBody>
      </p:sp>
      <p:sp>
        <p:nvSpPr>
          <p:cNvPr id="297" name="Google Shape;297;p24: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8" name="Google Shape;298;p24: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29</a:t>
            </a:fld>
            <a:endParaRPr sz="1200">
              <a:solidFill>
                <a:srgbClr val="000000"/>
              </a:solidFill>
              <a:latin typeface="Times New Roman"/>
              <a:ea typeface="Times New Roman"/>
              <a:cs typeface="Times New Roman"/>
              <a:sym typeface="Times New Roman"/>
            </a:endParaRPr>
          </a:p>
        </p:txBody>
      </p:sp>
      <p:sp>
        <p:nvSpPr>
          <p:cNvPr id="309" name="Google Shape;309;p25: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0" name="Google Shape;310;p25: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e586186c0d_0_7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42" name="Google Shape;42;g2e586186c0d_0_7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 name="Google Shape;43;g2e586186c0d_0_7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b="0" i="0" u="sng"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30</a:t>
            </a:fld>
            <a:endParaRPr sz="1200">
              <a:solidFill>
                <a:srgbClr val="000000"/>
              </a:solidFill>
              <a:latin typeface="Times New Roman"/>
              <a:ea typeface="Times New Roman"/>
              <a:cs typeface="Times New Roman"/>
              <a:sym typeface="Times New Roman"/>
            </a:endParaRPr>
          </a:p>
        </p:txBody>
      </p:sp>
      <p:sp>
        <p:nvSpPr>
          <p:cNvPr id="319" name="Google Shape;319;p26: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0" name="Google Shape;320;p26: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b="0" i="0" u="none" strike="noStrike">
                <a:solidFill>
                  <a:srgbClr val="000000"/>
                </a:solidFill>
                <a:latin typeface="Calibri"/>
                <a:ea typeface="Calibri"/>
                <a:cs typeface="Calibri"/>
                <a:sym typeface="Calibri"/>
              </a:rPr>
              <a:t>1996 existierten noch drei Strafrechtsparagrafen, die das Leben queerer Personen kriminalisierten. Bereits 1982 organisierte die HOSI ein halbtägiges Festival und einen inoffiziellen Marsch; 1984 fand eine Parade auf der Kärntnerstraße in Wien, organisiert von unterschiedlichen aktivistischen Gruppen, statt. </a:t>
            </a:r>
            <a:endParaRPr/>
          </a:p>
          <a:p>
            <a:pPr marL="0" lvl="0" indent="0" algn="l" rtl="0">
              <a:spcBef>
                <a:spcPts val="800"/>
              </a:spcBef>
              <a:spcAft>
                <a:spcPts val="0"/>
              </a:spcAft>
              <a:buNone/>
            </a:pPr>
            <a:r>
              <a:rPr lang="de-DE" b="0" i="0" u="none" strike="noStrike">
                <a:solidFill>
                  <a:srgbClr val="000000"/>
                </a:solidFill>
                <a:latin typeface="Calibri"/>
                <a:ea typeface="Calibri"/>
                <a:cs typeface="Calibri"/>
                <a:sym typeface="Calibri"/>
              </a:rPr>
              <a:t>Nähere Infos (auch zu den Strafrechtsparagraphen): </a:t>
            </a:r>
            <a:r>
              <a:rPr lang="de-DE" b="0" i="0" u="sng" strike="noStrik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www.derstandard.at/story/2000081431940/wozu-braucht-es-die-regenbogenparade</a:t>
            </a:r>
            <a:endParaRPr b="0" i="0" u="none" strike="noStrike">
              <a:solidFill>
                <a:srgbClr val="000000"/>
              </a:solidFill>
              <a:latin typeface="Calibri"/>
              <a:ea typeface="Calibri"/>
              <a:cs typeface="Calibri"/>
              <a:sym typeface="Calibri"/>
            </a:endParaRPr>
          </a:p>
          <a:p>
            <a:pPr marL="0" lvl="0" indent="0" algn="l" rtl="0">
              <a:spcBef>
                <a:spcPts val="800"/>
              </a:spcBef>
              <a:spcAft>
                <a:spcPts val="0"/>
              </a:spcAft>
              <a:buNone/>
            </a:pPr>
            <a:r>
              <a:rPr lang="de-DE" b="0" i="0" u="none" strike="noStrike">
                <a:solidFill>
                  <a:srgbClr val="000000"/>
                </a:solidFill>
                <a:latin typeface="Calibri"/>
                <a:ea typeface="Calibri"/>
                <a:cs typeface="Calibri"/>
                <a:sym typeface="Calibri"/>
              </a:rPr>
              <a:t>An der Regenbogenparade, die gegen den Uhrzeigersinn über den Ring zieht, nehmen jedes Jahr hunderttausende Teilnehmer*innen teil. Organisiert wird die Parade seit 2003 von der HOSI. </a:t>
            </a:r>
            <a:endParaRPr/>
          </a:p>
          <a:p>
            <a:pPr marL="0" lvl="0" indent="0" algn="l" rtl="0">
              <a:spcBef>
                <a:spcPts val="1340"/>
              </a:spcBef>
              <a:spcAft>
                <a:spcPts val="0"/>
              </a:spcAft>
              <a:buNone/>
            </a:pPr>
            <a:r>
              <a:rPr lang="de-DE" b="0" i="0" u="none" strike="noStrike">
                <a:solidFill>
                  <a:srgbClr val="000000"/>
                </a:solidFill>
                <a:latin typeface="Calibri"/>
                <a:ea typeface="Calibri"/>
                <a:cs typeface="Calibri"/>
                <a:sym typeface="Calibri"/>
              </a:rPr>
              <a:t>Quelle:</a:t>
            </a:r>
            <a:r>
              <a:rPr lang="de-DE" b="0" i="0" u="none" strike="noStrike">
                <a:solidFill>
                  <a:srgbClr val="0000FF"/>
                </a:solidFill>
                <a:latin typeface="Calibri"/>
                <a:ea typeface="Calibri"/>
                <a:cs typeface="Calibri"/>
                <a:sym typeface="Calibri"/>
              </a:rPr>
              <a:t> </a:t>
            </a:r>
            <a:r>
              <a:rPr lang="de-DE" b="0" i="0" u="sng" strike="noStrik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www.hosiwien.at</a:t>
            </a:r>
            <a:endParaRPr b="0" i="0" u="sng" strike="noStrike">
              <a:solidFill>
                <a:srgbClr val="0000FF"/>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31</a:t>
            </a:fld>
            <a:endParaRPr sz="1200">
              <a:solidFill>
                <a:srgbClr val="000000"/>
              </a:solidFill>
              <a:latin typeface="Times New Roman"/>
              <a:ea typeface="Times New Roman"/>
              <a:cs typeface="Times New Roman"/>
              <a:sym typeface="Times New Roman"/>
            </a:endParaRPr>
          </a:p>
        </p:txBody>
      </p:sp>
      <p:sp>
        <p:nvSpPr>
          <p:cNvPr id="329" name="Google Shape;329;p31: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0" name="Google Shape;330;p31: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2: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32</a:t>
            </a:fld>
            <a:endParaRPr sz="1200">
              <a:solidFill>
                <a:srgbClr val="000000"/>
              </a:solidFill>
              <a:latin typeface="Times New Roman"/>
              <a:ea typeface="Times New Roman"/>
              <a:cs typeface="Times New Roman"/>
              <a:sym typeface="Times New Roman"/>
            </a:endParaRPr>
          </a:p>
        </p:txBody>
      </p:sp>
      <p:sp>
        <p:nvSpPr>
          <p:cNvPr id="341" name="Google Shape;341;p3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2" name="Google Shape;342;p32: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50" name="Google Shape;350;p33: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4: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58" name="Google Shape;358;p34: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35</a:t>
            </a:fld>
            <a:endParaRPr sz="1200">
              <a:solidFill>
                <a:srgbClr val="000000"/>
              </a:solidFill>
              <a:latin typeface="Times New Roman"/>
              <a:ea typeface="Times New Roman"/>
              <a:cs typeface="Times New Roman"/>
              <a:sym typeface="Times New Roman"/>
            </a:endParaRPr>
          </a:p>
        </p:txBody>
      </p:sp>
      <p:sp>
        <p:nvSpPr>
          <p:cNvPr id="364" name="Google Shape;364;p35: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5" name="Google Shape;365;p35: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6: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36</a:t>
            </a:fld>
            <a:endParaRPr sz="1200">
              <a:solidFill>
                <a:srgbClr val="000000"/>
              </a:solidFill>
              <a:latin typeface="Times New Roman"/>
              <a:ea typeface="Times New Roman"/>
              <a:cs typeface="Times New Roman"/>
              <a:sym typeface="Times New Roman"/>
            </a:endParaRPr>
          </a:p>
        </p:txBody>
      </p:sp>
      <p:sp>
        <p:nvSpPr>
          <p:cNvPr id="376" name="Google Shape;376;p36: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7" name="Google Shape;377;p36: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7: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87" name="Google Shape;387;p37: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r>
              <a:rPr lang="de-DE"/>
              <a:t>Gelegenheit, unser eigenes Comic-Projekt zu erwähnen!</a:t>
            </a:r>
            <a:endParaRPr/>
          </a:p>
        </p:txBody>
      </p:sp>
      <p:sp>
        <p:nvSpPr>
          <p:cNvPr id="395" name="Google Shape;395;p38: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39:notes"/>
          <p:cNvSpPr txBox="1">
            <a:spLocks noGrp="1"/>
          </p:cNvSpPr>
          <p:nvPr>
            <p:ph type="body" idx="1"/>
          </p:nvPr>
        </p:nvSpPr>
        <p:spPr>
          <a:xfrm>
            <a:off x="906463" y="4714875"/>
            <a:ext cx="4981575" cy="4467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sz="1200" b="0" i="0" u="none" strike="noStrike">
                <a:solidFill>
                  <a:srgbClr val="000000"/>
                </a:solidFill>
                <a:latin typeface="Arial"/>
                <a:ea typeface="Arial"/>
                <a:cs typeface="Arial"/>
                <a:sym typeface="Arial"/>
              </a:rPr>
              <a:t>Der Roman basiert auf ausführlichen Interviews mit Margarete Csonka und wurde bereits im Jahr 2000 unter dem Titel „Heimliches Begehren. Die Geschichte der Sidonie C.“ veröffentlicht und 2012 vom Zaglossus Verlag neu aufgelegt. Margarte Csonka verstarb 1999 in ihrem 100. Lebensjahr.</a:t>
            </a:r>
            <a:endParaRPr/>
          </a:p>
          <a:p>
            <a:pPr marL="0" lvl="0" indent="0" algn="l" rtl="0">
              <a:spcBef>
                <a:spcPts val="800"/>
              </a:spcBef>
              <a:spcAft>
                <a:spcPts val="0"/>
              </a:spcAft>
              <a:buNone/>
            </a:pPr>
            <a:r>
              <a:rPr lang="de-DE" sz="1050" b="0" i="0" u="none" strike="noStrike" cap="none">
                <a:solidFill>
                  <a:srgbClr val="000000"/>
                </a:solidFill>
                <a:latin typeface="Arial"/>
                <a:ea typeface="Arial"/>
                <a:cs typeface="Arial"/>
                <a:sym typeface="Arial"/>
              </a:rPr>
              <a:t>Quelle: </a:t>
            </a:r>
            <a:r>
              <a:rPr lang="de-DE" sz="1050" b="0" i="0" u="sng" strike="noStrik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www.qwien.at/2013/03/11/ein-jahrhundertleben</a:t>
            </a:r>
            <a:r>
              <a:rPr lang="de-DE" sz="1050" b="0" i="0" u="none" strike="noStrike">
                <a:solidFill>
                  <a:srgbClr val="0000FF"/>
                </a:solidFill>
                <a:latin typeface="Arial"/>
                <a:ea typeface="Arial"/>
                <a:cs typeface="Arial"/>
                <a:sym typeface="Arial"/>
              </a:rPr>
              <a:t> </a:t>
            </a:r>
            <a:endParaRPr/>
          </a:p>
          <a:p>
            <a:pPr marL="0" lvl="0" indent="0" algn="l" rtl="0">
              <a:spcBef>
                <a:spcPts val="1160"/>
              </a:spcBef>
              <a:spcAft>
                <a:spcPts val="0"/>
              </a:spcAft>
              <a:buNone/>
            </a:pPr>
            <a:endParaRPr/>
          </a:p>
        </p:txBody>
      </p:sp>
      <p:sp>
        <p:nvSpPr>
          <p:cNvPr id="402" name="Google Shape;402;p39: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lvl="0" indent="0" algn="r" rtl="0">
              <a:spcBef>
                <a:spcPts val="0"/>
              </a:spcBef>
              <a:spcAft>
                <a:spcPts val="0"/>
              </a:spcAft>
              <a:buNone/>
            </a:pPr>
            <a:fld id="{00000000-1234-1234-1234-123412341234}" type="slidenum">
              <a:rPr lang="de-DE"/>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586186c0d_0_8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4</a:t>
            </a:fld>
            <a:endParaRPr sz="1200" b="0" i="0" u="none" strike="noStrike" cap="none">
              <a:solidFill>
                <a:srgbClr val="000000"/>
              </a:solidFill>
              <a:latin typeface="Times New Roman"/>
              <a:ea typeface="Times New Roman"/>
              <a:cs typeface="Times New Roman"/>
              <a:sym typeface="Times New Roman"/>
            </a:endParaRPr>
          </a:p>
        </p:txBody>
      </p:sp>
      <p:sp>
        <p:nvSpPr>
          <p:cNvPr id="52" name="Google Shape;52;g2e586186c0d_0_8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 name="Google Shape;53;g2e586186c0d_0_8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sz="1800" b="0" i="0" u="sng"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e586186c0d_0_91: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40</a:t>
            </a:fld>
            <a:endParaRPr sz="1200" b="0" i="0" u="none" strike="noStrike" cap="none">
              <a:solidFill>
                <a:srgbClr val="000000"/>
              </a:solidFill>
              <a:latin typeface="Times New Roman"/>
              <a:ea typeface="Times New Roman"/>
              <a:cs typeface="Times New Roman"/>
              <a:sym typeface="Times New Roman"/>
            </a:endParaRPr>
          </a:p>
        </p:txBody>
      </p:sp>
      <p:sp>
        <p:nvSpPr>
          <p:cNvPr id="409" name="Google Shape;409;g2e586186c0d_0_91: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0" name="Google Shape;410;g2e586186c0d_0_91: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41</a:t>
            </a:fld>
            <a:endParaRPr sz="1200" b="0" i="0" u="none" strike="noStrike" cap="none">
              <a:solidFill>
                <a:srgbClr val="000000"/>
              </a:solidFill>
              <a:latin typeface="Times New Roman"/>
              <a:ea typeface="Times New Roman"/>
              <a:cs typeface="Times New Roman"/>
              <a:sym typeface="Times New Roman"/>
            </a:endParaRPr>
          </a:p>
        </p:txBody>
      </p:sp>
      <p:sp>
        <p:nvSpPr>
          <p:cNvPr id="421" name="Google Shape;421;p3: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2" name="Google Shape;422;p3: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b="0" i="0" u="none" strike="noStrike" dirty="0">
                <a:solidFill>
                  <a:srgbClr val="000000"/>
                </a:solidFill>
                <a:latin typeface="Calibri"/>
                <a:ea typeface="Calibri"/>
                <a:cs typeface="Calibri"/>
                <a:sym typeface="Calibri"/>
              </a:rPr>
              <a:t>Es gibt über 40 Regenbogen-Zebrastreifen in Wien (Stand Nov. 22). </a:t>
            </a:r>
            <a:br>
              <a:rPr lang="de-DE" b="0" i="0" u="none" strike="noStrike" dirty="0">
                <a:solidFill>
                  <a:srgbClr val="000000"/>
                </a:solidFill>
                <a:latin typeface="Calibri"/>
                <a:ea typeface="Calibri"/>
                <a:cs typeface="Calibri"/>
                <a:sym typeface="Calibri"/>
              </a:rPr>
            </a:br>
            <a:r>
              <a:rPr lang="de-DE" b="0" i="0" u="none" strike="noStrike" dirty="0">
                <a:solidFill>
                  <a:srgbClr val="000000"/>
                </a:solidFill>
                <a:latin typeface="Calibri"/>
                <a:ea typeface="Calibri"/>
                <a:cs typeface="Calibri"/>
                <a:sym typeface="Calibri"/>
              </a:rPr>
              <a:t>Quelle:</a:t>
            </a:r>
            <a:r>
              <a:rPr lang="de-DE" b="0" i="0" u="none" strike="noStrike" dirty="0">
                <a:solidFill>
                  <a:schemeClr val="dk1"/>
                </a:solidFill>
                <a:latin typeface="Calibri"/>
                <a:ea typeface="Calibri"/>
                <a:cs typeface="Calibri"/>
                <a:sym typeface="Calibri"/>
              </a:rPr>
              <a:t> </a:t>
            </a:r>
            <a:r>
              <a:rPr lang="de-DE" b="0"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www.derstandard.at/story/2000140971609/transzebrastreifen-zeichen-gegen-diskriminierung</a:t>
            </a:r>
            <a:endParaRPr b="0" i="0" u="sng" strike="noStrike" dirty="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42</a:t>
            </a:fld>
            <a:endParaRPr sz="1200" b="0" i="0" u="none" strike="noStrike" cap="none">
              <a:solidFill>
                <a:srgbClr val="000000"/>
              </a:solidFill>
              <a:latin typeface="Times New Roman"/>
              <a:ea typeface="Times New Roman"/>
              <a:cs typeface="Times New Roman"/>
              <a:sym typeface="Times New Roman"/>
            </a:endParaRPr>
          </a:p>
        </p:txBody>
      </p:sp>
      <p:sp>
        <p:nvSpPr>
          <p:cNvPr id="440" name="Google Shape;440;p5: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1" name="Google Shape;441;p5: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6: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43</a:t>
            </a:fld>
            <a:endParaRPr sz="1200" b="0" i="0" u="none" strike="noStrike" cap="none">
              <a:solidFill>
                <a:srgbClr val="000000"/>
              </a:solidFill>
              <a:latin typeface="Times New Roman"/>
              <a:ea typeface="Times New Roman"/>
              <a:cs typeface="Times New Roman"/>
              <a:sym typeface="Times New Roman"/>
            </a:endParaRPr>
          </a:p>
        </p:txBody>
      </p:sp>
      <p:sp>
        <p:nvSpPr>
          <p:cNvPr id="451" name="Google Shape;451;p6: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2" name="Google Shape;452;p6: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3: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44</a:t>
            </a:fld>
            <a:endParaRPr sz="1200">
              <a:solidFill>
                <a:srgbClr val="000000"/>
              </a:solidFill>
              <a:latin typeface="Times New Roman"/>
              <a:ea typeface="Times New Roman"/>
              <a:cs typeface="Times New Roman"/>
              <a:sym typeface="Times New Roman"/>
            </a:endParaRPr>
          </a:p>
        </p:txBody>
      </p:sp>
      <p:sp>
        <p:nvSpPr>
          <p:cNvPr id="460" name="Google Shape;460;p43: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1" name="Google Shape;461;p43: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4: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45</a:t>
            </a:fld>
            <a:endParaRPr sz="1200">
              <a:solidFill>
                <a:srgbClr val="000000"/>
              </a:solidFill>
              <a:latin typeface="Times New Roman"/>
              <a:ea typeface="Times New Roman"/>
              <a:cs typeface="Times New Roman"/>
              <a:sym typeface="Times New Roman"/>
            </a:endParaRPr>
          </a:p>
        </p:txBody>
      </p:sp>
      <p:sp>
        <p:nvSpPr>
          <p:cNvPr id="472" name="Google Shape;472;p44: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3" name="Google Shape;473;p44: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b="0" i="0" u="none" strike="noStrike">
                <a:solidFill>
                  <a:schemeClr val="dk1"/>
                </a:solidFill>
                <a:latin typeface="Calibri"/>
                <a:ea typeface="Calibri"/>
                <a:cs typeface="Calibri"/>
                <a:sym typeface="Calibri"/>
              </a:rPr>
              <a:t>Ursprünglich war </a:t>
            </a:r>
            <a:r>
              <a:rPr lang="de-DE" b="0" i="0" u="none" strike="noStrike">
                <a:solidFill>
                  <a:schemeClr val="dk1"/>
                </a:solidFill>
                <a:latin typeface="Arial"/>
                <a:ea typeface="Arial"/>
                <a:cs typeface="Arial"/>
                <a:sym typeface="Arial"/>
              </a:rPr>
              <a:t>„</a:t>
            </a:r>
            <a:r>
              <a:rPr lang="de-DE" b="0" i="0" u="none" strike="noStrike">
                <a:solidFill>
                  <a:schemeClr val="dk1"/>
                </a:solidFill>
                <a:latin typeface="Calibri"/>
                <a:ea typeface="Calibri"/>
                <a:cs typeface="Calibri"/>
                <a:sym typeface="Calibri"/>
              </a:rPr>
              <a:t>Berg und Löwenherz” als lesbisch-schwules Tagescafé und Buchhandlung gegründet worden. Das Café, welches 2017 zusperren musste, verfügte über große Glasfenster, die sich im Sommer öffnen ließen - die Betreiber*innen wollten queeres Leben bewusst nicht verstecken. Anfangs gab es viel Diskussion um diese Fenster, weil man dachte, die Leute würden sich fürchten und die Kund*innenschaft würde ausbleiben. </a:t>
            </a:r>
            <a:endParaRPr>
              <a:solidFill>
                <a:schemeClr val="dk1"/>
              </a:solidFill>
            </a:endParaRPr>
          </a:p>
          <a:p>
            <a:pPr marL="0" lvl="0" indent="0" algn="l" rtl="0">
              <a:spcBef>
                <a:spcPts val="1340"/>
              </a:spcBef>
              <a:spcAft>
                <a:spcPts val="0"/>
              </a:spcAft>
              <a:buNone/>
            </a:pPr>
            <a:r>
              <a:rPr lang="de-DE" b="0" i="0" u="none" strike="noStrike">
                <a:solidFill>
                  <a:schemeClr val="dk1"/>
                </a:solidFill>
                <a:latin typeface="Calibri"/>
                <a:ea typeface="Calibri"/>
                <a:cs typeface="Calibri"/>
                <a:sym typeface="Calibri"/>
              </a:rPr>
              <a:t>Quellen: </a:t>
            </a:r>
            <a:r>
              <a:rPr lang="de-DE"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https://de.wikipedia.org/wiki/Berg_und_Löwenherz</a:t>
            </a:r>
            <a:r>
              <a:rPr lang="de-DE" b="0" i="0" u="none" strike="noStrike">
                <a:solidFill>
                  <a:schemeClr val="dk1"/>
                </a:solidFill>
                <a:latin typeface="Calibri"/>
                <a:ea typeface="Calibri"/>
                <a:cs typeface="Calibri"/>
                <a:sym typeface="Calibri"/>
              </a:rPr>
              <a:t>; </a:t>
            </a:r>
            <a:r>
              <a:rPr lang="de-DE"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www.loewenherz.at/index.php</a:t>
            </a:r>
            <a:r>
              <a:rPr lang="de-DE" sz="1800" b="0" i="0" u="none" strike="noStrike">
                <a:solidFill>
                  <a:srgbClr val="0000FF"/>
                </a:solidFill>
                <a:latin typeface="Calibri"/>
                <a:ea typeface="Calibri"/>
                <a:cs typeface="Calibri"/>
                <a:sym typeface="Calibri"/>
              </a:rPr>
              <a:t> </a:t>
            </a:r>
            <a:endParaRPr>
              <a:solidFill>
                <a:srgbClr val="0000FF"/>
              </a:solidFill>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5: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481" name="Google Shape;481;p45: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6:notes"/>
          <p:cNvSpPr txBox="1">
            <a:spLocks noGrp="1"/>
          </p:cNvSpPr>
          <p:nvPr>
            <p:ph type="body" idx="1"/>
          </p:nvPr>
        </p:nvSpPr>
        <p:spPr>
          <a:xfrm>
            <a:off x="906463" y="4714875"/>
            <a:ext cx="4981575" cy="44672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488" name="Google Shape;488;p46: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7: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48</a:t>
            </a:fld>
            <a:endParaRPr sz="1200">
              <a:solidFill>
                <a:srgbClr val="000000"/>
              </a:solidFill>
              <a:latin typeface="Times New Roman"/>
              <a:ea typeface="Times New Roman"/>
              <a:cs typeface="Times New Roman"/>
              <a:sym typeface="Times New Roman"/>
            </a:endParaRPr>
          </a:p>
        </p:txBody>
      </p:sp>
      <p:sp>
        <p:nvSpPr>
          <p:cNvPr id="496" name="Google Shape;496;p47: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7" name="Google Shape;497;p47: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8: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a:solidFill>
                  <a:srgbClr val="000000"/>
                </a:solidFill>
                <a:latin typeface="Times New Roman"/>
                <a:ea typeface="Times New Roman"/>
                <a:cs typeface="Times New Roman"/>
                <a:sym typeface="Times New Roman"/>
              </a:rPr>
              <a:t>49</a:t>
            </a:fld>
            <a:endParaRPr sz="1200">
              <a:solidFill>
                <a:srgbClr val="000000"/>
              </a:solidFill>
              <a:latin typeface="Times New Roman"/>
              <a:ea typeface="Times New Roman"/>
              <a:cs typeface="Times New Roman"/>
              <a:sym typeface="Times New Roman"/>
            </a:endParaRPr>
          </a:p>
        </p:txBody>
      </p:sp>
      <p:sp>
        <p:nvSpPr>
          <p:cNvPr id="501" name="Google Shape;501;p48: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2" name="Google Shape;502;p48:notes"/>
          <p:cNvSpPr txBox="1">
            <a:spLocks noGrp="1"/>
          </p:cNvSpPr>
          <p:nvPr>
            <p:ph type="body" idx="1"/>
          </p:nvPr>
        </p:nvSpPr>
        <p:spPr>
          <a:xfrm>
            <a:off x="906463" y="4714875"/>
            <a:ext cx="4983162" cy="4468813"/>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b="0" i="0" u="none" strike="noStrike">
                <a:solidFill>
                  <a:srgbClr val="000000"/>
                </a:solidFill>
                <a:latin typeface="Poppins"/>
                <a:ea typeface="Poppins"/>
                <a:cs typeface="Poppins"/>
                <a:sym typeface="Poppins"/>
              </a:rPr>
              <a:t>Falls es notwendig ist, vor der Millionenshow Begrifflichkeiten wie geschlechtliche und sexuelle Vielfalt oder die Abkürzung LGBTIAQ* zu klären, finden Sie dazu auf dieser Folie weitere Informationen.</a:t>
            </a:r>
            <a:endParaRPr>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e586186c0d_0_60: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sp>
        <p:nvSpPr>
          <p:cNvPr id="61" name="Google Shape;61;g2e586186c0d_0_60: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 name="Google Shape;62;g2e586186c0d_0_60: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9: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2" name="Google Shape;512;p49:notes"/>
          <p:cNvSpPr txBox="1">
            <a:spLocks noGrp="1"/>
          </p:cNvSpPr>
          <p:nvPr>
            <p:ph type="body" idx="1"/>
          </p:nvPr>
        </p:nvSpPr>
        <p:spPr>
          <a:xfrm>
            <a:off x="906463" y="4714875"/>
            <a:ext cx="4981575" cy="4467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de-DE" b="0" i="0" u="none" strike="noStrike">
                <a:solidFill>
                  <a:srgbClr val="000000"/>
                </a:solidFill>
                <a:latin typeface="Poppins"/>
                <a:ea typeface="Poppins"/>
                <a:cs typeface="Poppins"/>
                <a:sym typeface="Poppins"/>
              </a:rPr>
              <a:t>Eine englischsprachige Variante der Millionenshow (Spielbeschreibung, Fragen/Antworten, Link zur PPP) finden Sie auf </a:t>
            </a:r>
            <a:r>
              <a:rPr lang="de-DE" b="0" i="0" u="sng" strike="noStrike">
                <a:solidFill>
                  <a:srgbClr val="000000"/>
                </a:solidFill>
                <a:latin typeface="Poppins"/>
                <a:ea typeface="Poppins"/>
                <a:cs typeface="Poppins"/>
                <a:sym typeface="Poppins"/>
              </a:rPr>
              <a:t>http://efeu.or.at/seiten/download/LGBTIAQ_Quiz_EfEU_2023.pdf</a:t>
            </a:r>
            <a:r>
              <a:rPr lang="de-DE" b="0" i="0" u="none" strike="noStrike">
                <a:solidFill>
                  <a:srgbClr val="000000"/>
                </a:solidFill>
                <a:latin typeface="Poppins"/>
                <a:ea typeface="Poppins"/>
                <a:cs typeface="Poppins"/>
                <a:sym typeface="Poppins"/>
              </a:rPr>
              <a:t>.</a:t>
            </a:r>
            <a:endParaRPr/>
          </a:p>
          <a:p>
            <a:pPr marL="0" lvl="0" indent="0" algn="l" rtl="0">
              <a:spcBef>
                <a:spcPts val="540"/>
              </a:spcBef>
              <a:spcAft>
                <a:spcPts val="0"/>
              </a:spcAft>
              <a:buNone/>
            </a:pPr>
            <a:r>
              <a:rPr lang="de-DE" b="0" i="0" u="none" strike="noStrike">
                <a:solidFill>
                  <a:srgbClr val="000000"/>
                </a:solidFill>
                <a:latin typeface="Poppins"/>
                <a:ea typeface="Poppins"/>
                <a:cs typeface="Poppins"/>
                <a:sym typeface="Poppins"/>
              </a:rPr>
              <a:t>Die englischsprachige PPP gibt es auf </a:t>
            </a:r>
            <a:r>
              <a:rPr lang="de-DE" b="0" i="0" u="sng" strike="noStrike">
                <a:solidFill>
                  <a:srgbClr val="000000"/>
                </a:solidFill>
                <a:latin typeface="Poppins"/>
                <a:ea typeface="Poppins"/>
                <a:cs typeface="Poppins"/>
                <a:sym typeface="Poppins"/>
              </a:rPr>
              <a:t>http://efeu.or.at/seiten/download/LGBTIAQ_Quiz_EfEU_2023.pptx</a:t>
            </a:r>
            <a:r>
              <a:rPr lang="de-DE" b="0" i="0" u="none" strike="noStrike">
                <a:solidFill>
                  <a:srgbClr val="000000"/>
                </a:solidFill>
                <a:latin typeface="Poppins"/>
                <a:ea typeface="Poppins"/>
                <a:cs typeface="Poppins"/>
                <a:sym typeface="Poppins"/>
              </a:rPr>
              <a:t>.</a:t>
            </a:r>
            <a:endParaRPr/>
          </a:p>
        </p:txBody>
      </p:sp>
      <p:sp>
        <p:nvSpPr>
          <p:cNvPr id="513" name="Google Shape;513;p49: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lvl="0" indent="0" algn="r" rtl="0">
              <a:spcBef>
                <a:spcPts val="0"/>
              </a:spcBef>
              <a:spcAft>
                <a:spcPts val="0"/>
              </a:spcAft>
              <a:buNone/>
            </a:pPr>
            <a:fld id="{00000000-1234-1234-1234-123412341234}" type="slidenum">
              <a:rPr lang="de-DE"/>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9:notes"/>
          <p:cNvSpPr>
            <a:spLocks noGrp="1" noRot="1" noChangeAspect="1"/>
          </p:cNvSpPr>
          <p:nvPr>
            <p:ph type="sldImg" idx="2"/>
          </p:nvPr>
        </p:nvSpPr>
        <p:spPr>
          <a:xfrm>
            <a:off x="915988" y="744538"/>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2" name="Google Shape;512;p49:notes"/>
          <p:cNvSpPr txBox="1">
            <a:spLocks noGrp="1"/>
          </p:cNvSpPr>
          <p:nvPr>
            <p:ph type="body" idx="1"/>
          </p:nvPr>
        </p:nvSpPr>
        <p:spPr>
          <a:xfrm>
            <a:off x="906463" y="4714875"/>
            <a:ext cx="4981575" cy="4467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dirty="0"/>
          </a:p>
        </p:txBody>
      </p:sp>
      <p:sp>
        <p:nvSpPr>
          <p:cNvPr id="513" name="Google Shape;513;p49:notes"/>
          <p:cNvSpPr txBox="1">
            <a:spLocks noGrp="1"/>
          </p:cNvSpPr>
          <p:nvPr>
            <p:ph type="sldNum" idx="12"/>
          </p:nvPr>
        </p:nvSpPr>
        <p:spPr>
          <a:xfrm>
            <a:off x="3849688" y="9431338"/>
            <a:ext cx="2944812" cy="495300"/>
          </a:xfrm>
          <a:prstGeom prst="rect">
            <a:avLst/>
          </a:prstGeom>
          <a:noFill/>
          <a:ln>
            <a:noFill/>
          </a:ln>
        </p:spPr>
        <p:txBody>
          <a:bodyPr spcFirstLastPara="1" wrap="square" lIns="90675" tIns="47150" rIns="90675" bIns="47150" anchor="b" anchorCtr="0">
            <a:noAutofit/>
          </a:bodyPr>
          <a:lstStyle/>
          <a:p>
            <a:pPr marL="0" lvl="0" indent="0" algn="r" rtl="0">
              <a:spcBef>
                <a:spcPts val="0"/>
              </a:spcBef>
              <a:spcAft>
                <a:spcPts val="0"/>
              </a:spcAft>
              <a:buNone/>
            </a:pPr>
            <a:fld id="{00000000-1234-1234-1234-123412341234}" type="slidenum">
              <a:rPr lang="de-DE"/>
              <a:t>51</a:t>
            </a:fld>
            <a:endParaRPr/>
          </a:p>
        </p:txBody>
      </p:sp>
    </p:spTree>
    <p:extLst>
      <p:ext uri="{BB962C8B-B14F-4D97-AF65-F5344CB8AC3E}">
        <p14:creationId xmlns:p14="http://schemas.microsoft.com/office/powerpoint/2010/main" val="201433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586186c0d_0_10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73" name="Google Shape;73;g2e586186c0d_0_10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4" name="Google Shape;74;g2e586186c0d_0_10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endParaRPr sz="1800" b="0" i="0" u="sng"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586186c0d_0_11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83" name="Google Shape;83;g2e586186c0d_0_11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4" name="Google Shape;84;g2e586186c0d_0_11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spcBef>
                <a:spcPts val="0"/>
              </a:spcBef>
              <a:spcAft>
                <a:spcPts val="0"/>
              </a:spcAft>
              <a:buNone/>
            </a:pPr>
            <a:r>
              <a:rPr lang="de-DE" sz="1050">
                <a:solidFill>
                  <a:srgbClr val="444746"/>
                </a:solidFill>
                <a:latin typeface="Roboto"/>
                <a:ea typeface="Roboto"/>
                <a:cs typeface="Roboto"/>
                <a:sym typeface="Roboto"/>
              </a:rPr>
              <a:t>Gesundheitsbericht 2022: </a:t>
            </a:r>
            <a:r>
              <a:rPr lang="de-DE" sz="1050">
                <a:solidFill>
                  <a:srgbClr val="0B57D0"/>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https://www.gesundheit.gv.at/dam/jcr:1f1c5f5a-d437-4f96-963c-5a9c744228c3/LGBTIQ+%20Gesundheitsbericht%202022.pdf</a:t>
            </a:r>
            <a:r>
              <a:rPr lang="de-DE" sz="1050">
                <a:solidFill>
                  <a:srgbClr val="444746"/>
                </a:solidFill>
                <a:latin typeface="Roboto"/>
                <a:ea typeface="Roboto"/>
                <a:cs typeface="Roboto"/>
                <a:sym typeface="Roboto"/>
              </a:rPr>
              <a:t> (Österr. ab S. 26) </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DE" sz="1050">
                <a:solidFill>
                  <a:srgbClr val="444746"/>
                </a:solidFill>
                <a:latin typeface="Roboto"/>
                <a:ea typeface="Roboto"/>
                <a:cs typeface="Roboto"/>
                <a:sym typeface="Roboto"/>
              </a:rPr>
              <a:t>Abbildung 8: Subjektive Gesundheitseinschätzung im Vergleich zur österreichischen Gesundheitsbefragung 2019 (ATHIS) nach Alter</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DE" sz="1050">
                <a:solidFill>
                  <a:srgbClr val="444746"/>
                </a:solidFill>
                <a:latin typeface="Roboto"/>
                <a:ea typeface="Roboto"/>
                <a:cs typeface="Roboto"/>
                <a:sym typeface="Roboto"/>
              </a:rPr>
              <a:t>S 39</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de-DE" sz="1050">
                <a:solidFill>
                  <a:srgbClr val="444746"/>
                </a:solidFill>
                <a:latin typeface="Roboto"/>
                <a:ea typeface="Roboto"/>
                <a:cs typeface="Roboto"/>
                <a:sym typeface="Roboto"/>
              </a:rPr>
              <a:t>S43 psychiosche Gesundheit - Minderheitestress</a:t>
            </a:r>
            <a:endParaRPr sz="1050">
              <a:solidFill>
                <a:srgbClr val="444746"/>
              </a:solidFill>
              <a:latin typeface="Roboto"/>
              <a:ea typeface="Roboto"/>
              <a:cs typeface="Roboto"/>
              <a:sym typeface="Roboto"/>
            </a:endParaRPr>
          </a:p>
          <a:p>
            <a:pPr marL="0" lvl="0" indent="0" algn="l" rtl="0">
              <a:spcBef>
                <a:spcPts val="0"/>
              </a:spcBef>
              <a:spcAft>
                <a:spcPts val="0"/>
              </a:spcAft>
              <a:buNone/>
            </a:pPr>
            <a:r>
              <a:rPr lang="de-DE" sz="1050">
                <a:solidFill>
                  <a:srgbClr val="444746"/>
                </a:solidFill>
                <a:latin typeface="Roboto"/>
                <a:ea typeface="Roboto"/>
                <a:cs typeface="Roboto"/>
                <a:sym typeface="Roboto"/>
              </a:rPr>
              <a:t>S 55 Diskriminierungserfahrung im Bildungsbereich Überblick</a:t>
            </a:r>
            <a:endParaRPr sz="18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e586186c0d_0_124: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92" name="Google Shape;92;g2e586186c0d_0_124: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3" name="Google Shape;93;g2e586186c0d_0_124: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sz="1100">
                <a:solidFill>
                  <a:schemeClr val="dk1"/>
                </a:solidFill>
                <a:latin typeface="Arial"/>
                <a:ea typeface="Arial"/>
                <a:cs typeface="Arial"/>
                <a:sym typeface="Arial"/>
              </a:rPr>
              <a:t>Generell die Seite queer-lexikon empfehlen, mit umfangreichen Glossar zu Begrifflichkeiten, Flaggen, Broschüren etc.</a:t>
            </a:r>
            <a:endParaRPr sz="18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586186c0d_0_132:notes"/>
          <p:cNvSpPr txBox="1">
            <a:spLocks noGrp="1"/>
          </p:cNvSpPr>
          <p:nvPr>
            <p:ph type="sldNum" idx="12"/>
          </p:nvPr>
        </p:nvSpPr>
        <p:spPr>
          <a:xfrm>
            <a:off x="3849688" y="9431338"/>
            <a:ext cx="2944800" cy="495300"/>
          </a:xfrm>
          <a:prstGeom prst="rect">
            <a:avLst/>
          </a:prstGeom>
          <a:noFill/>
          <a:ln>
            <a:noFill/>
          </a:ln>
        </p:spPr>
        <p:txBody>
          <a:bodyPr spcFirstLastPara="1" wrap="square" lIns="90675" tIns="47150" rIns="90675" bIns="4715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100" name="Google Shape;100;g2e586186c0d_0_132:notes"/>
          <p:cNvSpPr>
            <a:spLocks noGrp="1" noRot="1" noChangeAspect="1"/>
          </p:cNvSpPr>
          <p:nvPr>
            <p:ph type="sldImg" idx="2"/>
          </p:nvPr>
        </p:nvSpPr>
        <p:spPr>
          <a:xfrm>
            <a:off x="915988" y="744538"/>
            <a:ext cx="4964112" cy="3722687"/>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01" name="Google Shape;101;g2e586186c0d_0_132:notes"/>
          <p:cNvSpPr txBox="1">
            <a:spLocks noGrp="1"/>
          </p:cNvSpPr>
          <p:nvPr>
            <p:ph type="body" idx="1"/>
          </p:nvPr>
        </p:nvSpPr>
        <p:spPr>
          <a:xfrm>
            <a:off x="906463" y="4714875"/>
            <a:ext cx="4983300" cy="4468800"/>
          </a:xfrm>
          <a:prstGeom prst="rect">
            <a:avLst/>
          </a:prstGeom>
          <a:noFill/>
          <a:ln>
            <a:noFill/>
          </a:ln>
        </p:spPr>
        <p:txBody>
          <a:bodyPr spcFirstLastPara="1" wrap="square" lIns="92125" tIns="46050" rIns="92125" bIns="46050" anchor="ctr" anchorCtr="0">
            <a:noAutofit/>
          </a:bodyPr>
          <a:lstStyle/>
          <a:p>
            <a:pPr marL="0" lvl="0" indent="0" algn="l" rtl="0">
              <a:lnSpc>
                <a:spcPct val="115000"/>
              </a:lnSpc>
              <a:spcBef>
                <a:spcPts val="0"/>
              </a:spcBef>
              <a:spcAft>
                <a:spcPts val="0"/>
              </a:spcAft>
              <a:buSzPts val="1100"/>
              <a:buNone/>
            </a:pPr>
            <a:endParaRPr sz="18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16"/>
        <p:cNvGrpSpPr/>
        <p:nvPr/>
      </p:nvGrpSpPr>
      <p:grpSpPr>
        <a:xfrm>
          <a:off x="0" y="0"/>
          <a:ext cx="0" cy="0"/>
          <a:chOff x="0" y="0"/>
          <a:chExt cx="0" cy="0"/>
        </a:xfrm>
      </p:grpSpPr>
      <p:pic>
        <p:nvPicPr>
          <p:cNvPr id="17" name="Google Shape;17;p51"/>
          <p:cNvPicPr preferRelativeResize="0"/>
          <p:nvPr/>
        </p:nvPicPr>
        <p:blipFill rotWithShape="1">
          <a:blip r:embed="rId2">
            <a:alphaModFix/>
          </a:blip>
          <a:srcRect/>
          <a:stretch/>
        </p:blipFill>
        <p:spPr>
          <a:xfrm>
            <a:off x="0" y="735"/>
            <a:ext cx="9144000" cy="68565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 und Inhalt">
  <p:cSld name="1_Titel und Inhalt">
    <p:spTree>
      <p:nvGrpSpPr>
        <p:cNvPr id="1" name="Shape 18"/>
        <p:cNvGrpSpPr/>
        <p:nvPr/>
      </p:nvGrpSpPr>
      <p:grpSpPr>
        <a:xfrm>
          <a:off x="0" y="0"/>
          <a:ext cx="0" cy="0"/>
          <a:chOff x="0" y="0"/>
          <a:chExt cx="0" cy="0"/>
        </a:xfrm>
      </p:grpSpPr>
      <p:pic>
        <p:nvPicPr>
          <p:cNvPr id="19" name="Google Shape;19;p52"/>
          <p:cNvPicPr preferRelativeResize="0"/>
          <p:nvPr/>
        </p:nvPicPr>
        <p:blipFill rotWithShape="1">
          <a:blip r:embed="rId2">
            <a:alphaModFix/>
          </a:blip>
          <a:srcRect/>
          <a:stretch/>
        </p:blipFill>
        <p:spPr>
          <a:xfrm>
            <a:off x="0" y="735"/>
            <a:ext cx="9144000" cy="68565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Abschnittsüberschrift">
  <p:cSld name="1_Abschnittsüberschrift">
    <p:spTree>
      <p:nvGrpSpPr>
        <p:cNvPr id="1" name="Shape 20"/>
        <p:cNvGrpSpPr/>
        <p:nvPr/>
      </p:nvGrpSpPr>
      <p:grpSpPr>
        <a:xfrm>
          <a:off x="0" y="0"/>
          <a:ext cx="0" cy="0"/>
          <a:chOff x="0" y="0"/>
          <a:chExt cx="0" cy="0"/>
        </a:xfrm>
      </p:grpSpPr>
      <p:pic>
        <p:nvPicPr>
          <p:cNvPr id="21" name="Google Shape;21;p53"/>
          <p:cNvPicPr preferRelativeResize="0"/>
          <p:nvPr/>
        </p:nvPicPr>
        <p:blipFill rotWithShape="1">
          <a:blip r:embed="rId2">
            <a:alphaModFix/>
          </a:blip>
          <a:srcRect/>
          <a:stretch/>
        </p:blipFill>
        <p:spPr>
          <a:xfrm>
            <a:off x="0" y="735"/>
            <a:ext cx="9144000" cy="68565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5" name="Google Shape;15;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Drittes_Geschlecht#Liste_dritter_Geschlecht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vimoe.at/wp-content/uploads/2020/10/2020-10-QA_Dritte_Option.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wikipedia.org/wiki/Drittes_Geschlecht#Liste_dritter_Geschlecht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hyperlink" Target="http://www.flickr.com/photos/rahul3/2233987158" TargetMode="External"/><Relationship Id="rId4" Type="http://schemas.openxmlformats.org/officeDocument/2006/relationships/hyperlink" Target="https://kontrapunkte.hypotheses.org/320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celandreview.com/news/icelandic-names-will-no-longer-be-gendered/"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www.zeit.de/sport/2022-05/jake-daniels-fussballer-outing-schwul-blackpoo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en.wikipedia.org/wiki/File:Justin_Fashanu_www.7sur7.be.jpg" TargetMode="External"/><Relationship Id="rId4" Type="http://schemas.openxmlformats.org/officeDocument/2006/relationships/hyperlink" Target="https://de.wikipedia.org/wiki/Justin_Fashan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kysports.com/watch/video/sports/football/12614682/im-ready-to-tell-my-story-blackpools-jake-daniels-on-coming-out-as-ga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upload.wikimedia.org/wikipedia/commons/thumb/4/4e/Jakub_Jankto%2C_Czech_Rp.-Montenegro_EURO_2020_QR_10-06-2019.jpg/250px-Jakub_Jankto%2C_Czech_Rp.-Montenegro_EURO_2020_QR_10-06-2019.jpg" TargetMode="External"/><Relationship Id="rId5" Type="http://schemas.openxmlformats.org/officeDocument/2006/relationships/hyperlink" Target="https://e0.365dm.com/22/05/768x432/skysports-jake-daniels-blackpool-fc_5773469.jpg?20220516120033" TargetMode="External"/><Relationship Id="rId4" Type="http://schemas.openxmlformats.org/officeDocument/2006/relationships/hyperlink" Target="https://de.wikipedia.org/wiki/Datei:Thomas_Hitzlsperger_2014-01-03_001.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rdmediathek.de/video/blickpunkt-sport/der-erste-homosexualitaet-im-profifussball/br-fernsehen/Y3JpZDovL2JyLmRlL2Jyb2FkY2FzdFNjaGVkdWxlU2xvdC80MjU2NzMwOTA4MTNfRjIwMjNXTzAyMTg1N0E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l-mag.de/news-1010/fussball-wm-rekord-ueber-100-lesbische-und-queere-spielerinnen.html" TargetMode="External"/><Relationship Id="rId4" Type="http://schemas.openxmlformats.org/officeDocument/2006/relationships/hyperlink" Target="https://www.youtube.com/watch?v=-qOg8E4Tzto" TargetMode="Externa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eurovision.de/news/Songtext-Nemo-The-Code,lyrics734.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https://commons.wikimedia.org/wiki/File:Nemo,_Eurovision_2024_final_rehearsal_14.jpg" TargetMode="External"/><Relationship Id="rId4" Type="http://schemas.openxmlformats.org/officeDocument/2006/relationships/hyperlink" Target="http://www.eurovision.de/videos/2024/ESC-2024-Siegersong-The-Code-von-Nemo-aus-der-Schweiz,schweiz1272.htm"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de.wikipedia.org/wiki/Mavi_Phoenix" TargetMode="External"/><Relationship Id="rId7" Type="http://schemas.openxmlformats.org/officeDocument/2006/relationships/hyperlink" Target="http://www.jpc.de/jpcng/poprock/detail/-/art/mavi-phoenix-marlon/hnum/10767694"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jpc.de/jpcng/poprock/detail/-/art/mavi-phoenix-boys-toys/hnum/9686851"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XKg7SzH2Io"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hyperlink" Target="https://commons.wikimedia.org/wiki/File:3._CC_BY-SA_Tereza_Mundilova.jpg" TargetMode="External"/><Relationship Id="rId4" Type="http://schemas.openxmlformats.org/officeDocument/2006/relationships/hyperlink" Target="http://www.youtube.com/watch?v=zhCXVQWaV3Q"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de.wikipedia.org/wiki/Conchita_Wurst" TargetMode="External"/><Relationship Id="rId7"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de.wikipedia.org/wiki/Kerosin95#/media/Datei:My_Ugly_Clementine_Popfest_Wien_2019_32.jpg" TargetMode="External"/><Relationship Id="rId5" Type="http://schemas.openxmlformats.org/officeDocument/2006/relationships/hyperlink" Target="http://www.mzee.com/2022/12/kerosin95-ein-gespraech-ueber-queerfeindlichkeit" TargetMode="External"/><Relationship Id="rId4" Type="http://schemas.openxmlformats.org/officeDocument/2006/relationships/hyperlink" Target="https://commons.wikimedia.org/wiki/File:ESC2014_-_Austria_02_%28cropped%29.jpg" TargetMode="Externa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instagram.com/p/CrESvIyMEm3/?igshid=YmMyMTA2M2Y" TargetMode="External"/><Relationship Id="rId4" Type="http://schemas.openxmlformats.org/officeDocument/2006/relationships/hyperlink" Target="http://www.derstandard.at/story/2000145543473/grossanlegte-demo-und-polizeiaufgebot-gegen-dragqueen-lesung-in-wien"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derstandard.at/story/2000010319661/tausende-demo-zusagen-nach-rauswurf-eines-lesbischen-paares" TargetMode="External"/><Relationship Id="rId7"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q-wir.at/jugendzentrum/" TargetMode="External"/><Relationship Id="rId5" Type="http://schemas.openxmlformats.org/officeDocument/2006/relationships/hyperlink" Target="http://www.wien.gv.at/freizeit/bildungjugend/jugend/queeres-jugendzentrum.html" TargetMode="External"/><Relationship Id="rId4" Type="http://schemas.openxmlformats.org/officeDocument/2006/relationships/hyperlink" Target="http://www.koer.or.at/projekte/arcus-schatten-eines-regenbogens" TargetMode="Externa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hyperlink" Target="https://kontrast.at/paragraph-209-oesterreich/"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orf.at/stories/3266979" TargetMode="External"/><Relationship Id="rId4" Type="http://schemas.openxmlformats.org/officeDocument/2006/relationships/hyperlink" Target="http://www.homopoliticus.at/1991/10/22/homosexualitaet-ist-in-oesterreich-keine-krankheit-mehr" TargetMode="Externa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hyperlink" Target="http://www.bundespraesident.at/aktuelles/detail/abschlusskundgebung-von-europride-vienna-2019"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https://commons.wikimedia.org/wiki/File:Regenbogen_Parade,_Vienna_2019.jpg" TargetMode="External"/><Relationship Id="rId4" Type="http://schemas.openxmlformats.org/officeDocument/2006/relationships/hyperlink" Target="https://wien.orf.at/stories/300050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queer-lexikon.net/pride-flag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derstandard.at/story/2000081431940/wozu-braucht-es-die-regenbogenparade"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hyperlink" Target="https://queerbase.at/"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33.xml.rels><?xml version="1.0" encoding="UTF-8" standalone="yes"?>
<Relationships xmlns="http://schemas.openxmlformats.org/package/2006/relationships"><Relationship Id="rId3" Type="http://schemas.openxmlformats.org/officeDocument/2006/relationships/hyperlink" Target="https://queerconnexion.at/"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afrorainbow.at/about-us"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www.homo.a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hyperlink" Target="http://www.kiwi-verlag.de/buch/erica-fischer-aimee-und-jaguar-9783462307634"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hyperlink" Target="http://www.youtube.com/watch?v=I5m3L47YWY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www.loewenherz.at/index_lw_nr.php?LWNR=20334" TargetMode="External"/><Relationship Id="rId4" Type="http://schemas.openxmlformats.org/officeDocument/2006/relationships/hyperlink" Target="http://www.queer.de/detail.php?article_id=3376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annaheger.de/ueber"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http://www.annaheger.de/qcc"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zentralbuchhandlung.de/shop/i/die-geschichte-der-sidonie-c-9783902902016-3378.html"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hyperlink" Target="http://zaglossus.biz/Die_Geschichte_der_Sidonie_C.ht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queer-lexikon.net/pride-flag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hyperlink" Target="http://www.derstandard.at/story/2000104455943/wiener-zebrastreifen-erstrahlt-als-regenbogen"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hyperlink" Target="http://www.derstandard.at/story/2000140971609/transzebrastreifen-zeichen-gegen-diskriminierun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ien.gv.at/verkehr/ampeln/neue-ampelsymbole.htm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hyperlink" Target="https://www.flickr.com/photos/korom/1782464681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facebook.com/wienerlinien/posts/pfbid0ix9LiD1bwf4bsbgqYvKEG28Ys6g2pp3MXrcq7"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hyperlink" Target="https://de.wikipedia.org/wiki/Berg_und_L%C3%B6wenherz"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hyperlink" Target="https://www.facebook.com/buchhandlungloewenherz/photos/pb.100064669902474.-2207520000/3832138480198098/?type=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e1.orf.at/artikel/296713/ChickLit-in-Wien" TargetMode="External"/><Relationship Id="rId7"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hyperlink" Target="http://www.o-books.at/" TargetMode="External"/><Relationship Id="rId4" Type="http://schemas.openxmlformats.org/officeDocument/2006/relationships/hyperlink" Target="http://chicklit.at/d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flinteverein.business.site/"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hyperlink" Target="https://www.facebook.com/flinteverein/posts/pfbid02S45JZp7CM8JeZiinkjfRS3cyuMXf9SQmbusm2gMxyXVWkoR2NXmH3dUP7Gg33tfDl?__cft__%5b0%5d=AZX833ZDskCUyZp0hzIZ9R-xQ7out1-_Fyi05URErFLrbTt7k2-GQQ2WteEViT0XOvvxvyGQ19KufVAtalOZSV4HJQo_QrxGwUN_imjiuAYKPd4GyVYAIPhiQiQWL_Fp10Ov-_UbIKFjjKIgahcuFQDJAF6sFU-BkWmkF9TdGE2kgQ&amp;__tn__=%2CO%2CP-R" TargetMode="External"/><Relationship Id="rId4" Type="http://schemas.openxmlformats.org/officeDocument/2006/relationships/hyperlink" Target="https://de.wikipedia.org/wiki/Flinte_und_Frauenzimmer"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gLDQ2IGlAZ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hyperlink" Target="https://www.wienxtra.at/jugendinfo/infos-von-a-z/lgbtiqa" TargetMode="External"/><Relationship Id="rId4" Type="http://schemas.openxmlformats.org/officeDocument/2006/relationships/hyperlink" Target="https://undnochvielmehr.com/"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hyperlink" Target="http://efeu.or.at/seiten/download/LGBTIAQ_Millionenshow_EfEU_2023.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efeu.or.at/seiten/download/LGBTIAQ_Millionenshow_EfEU_2024.ppt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efeu.or.at/seiten/download/LGBTIAQ_Meilensteine_EfEU_2023.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efeu.or.at/seiten/download/Meilensteine_EDITION_2024.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queer-lexikon.net/2019/11/09/wear-it-purple-da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fm4.orf.at/stories/3015821/" TargetMode="External"/><Relationship Id="rId4" Type="http://schemas.openxmlformats.org/officeDocument/2006/relationships/hyperlink" Target="http://www.facebook.com/ViennaPride/posts/5313350882052533/?_rd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ra.europa.eu/sites/default/files/fra_uploads/fra-2020-lgbti-equality-1_en.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moment.at/story/welthurentag-sexarbeit-oesterreich/"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queer-lexikon.net/queerer-kalender/" TargetMode="External"/><Relationship Id="rId5" Type="http://schemas.openxmlformats.org/officeDocument/2006/relationships/hyperlink" Target="https://lefoe.at/tampep/" TargetMode="External"/><Relationship Id="rId4" Type="http://schemas.openxmlformats.org/officeDocument/2006/relationships/hyperlink" Target="http://www.sophie.or.a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qwien.a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p:nvPr/>
        </p:nvSpPr>
        <p:spPr>
          <a:xfrm>
            <a:off x="4644454" y="508099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114" name="Google Shape;114;p7"/>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  Island</a:t>
            </a:r>
            <a:endParaRPr/>
          </a:p>
        </p:txBody>
      </p:sp>
      <p:sp>
        <p:nvSpPr>
          <p:cNvPr id="115" name="Google Shape;115;p7"/>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C  Österreich</a:t>
            </a:r>
            <a:endParaRPr/>
          </a:p>
        </p:txBody>
      </p:sp>
      <p:sp>
        <p:nvSpPr>
          <p:cNvPr id="116" name="Google Shape;116;p7"/>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Schweiz</a:t>
            </a:r>
            <a:endParaRPr/>
          </a:p>
        </p:txBody>
      </p:sp>
      <p:sp>
        <p:nvSpPr>
          <p:cNvPr id="117" name="Google Shape;117;p7"/>
          <p:cNvSpPr txBox="1"/>
          <p:nvPr/>
        </p:nvSpPr>
        <p:spPr>
          <a:xfrm>
            <a:off x="683642" y="2596142"/>
            <a:ext cx="7632700" cy="1552194"/>
          </a:xfrm>
          <a:prstGeom prst="rect">
            <a:avLst/>
          </a:prstGeom>
          <a:solidFill>
            <a:srgbClr val="8C7FAB"/>
          </a:solidFill>
          <a:ln>
            <a:noFill/>
          </a:ln>
        </p:spPr>
        <p:txBody>
          <a:bodyPr spcFirstLastPara="1" wrap="square" lIns="90000" tIns="46800" rIns="90000" bIns="46800" anchor="t" anchorCtr="0">
            <a:noAutofit/>
          </a:bodyPr>
          <a:lstStyle/>
          <a:p>
            <a:pPr marL="0" marR="0" lvl="0" indent="0" algn="ctr" rtl="0">
              <a:spcBef>
                <a:spcPts val="0"/>
              </a:spcBef>
              <a:spcAft>
                <a:spcPts val="0"/>
              </a:spcAft>
              <a:buClr>
                <a:schemeClr val="lt1"/>
              </a:buClr>
              <a:buSzPts val="2400"/>
              <a:buFont typeface="Times New Roman"/>
              <a:buNone/>
            </a:pPr>
            <a:r>
              <a:rPr lang="de-DE" sz="2400" b="0" i="0" u="none" strike="noStrike" cap="none">
                <a:solidFill>
                  <a:schemeClr val="lt1"/>
                </a:solidFill>
                <a:latin typeface="Arial"/>
                <a:ea typeface="Arial"/>
                <a:cs typeface="Arial"/>
                <a:sym typeface="Arial"/>
              </a:rPr>
              <a:t>In manchen Staaten wird ein Geschlecht jenseits von „männlich“ oder „weiblich“ gesetzlich anerkannt. </a:t>
            </a:r>
            <a:br>
              <a:rPr lang="de-DE" sz="2400" b="0" i="0" u="none" strike="noStrike" cap="none">
                <a:solidFill>
                  <a:schemeClr val="lt1"/>
                </a:solidFill>
                <a:latin typeface="Arial"/>
                <a:ea typeface="Arial"/>
                <a:cs typeface="Arial"/>
                <a:sym typeface="Arial"/>
              </a:rPr>
            </a:br>
            <a:r>
              <a:rPr lang="de-DE" sz="2400" b="0" i="0" u="none" strike="noStrike" cap="none">
                <a:solidFill>
                  <a:schemeClr val="lt1"/>
                </a:solidFill>
                <a:latin typeface="Arial"/>
                <a:ea typeface="Arial"/>
                <a:cs typeface="Arial"/>
                <a:sym typeface="Arial"/>
              </a:rPr>
              <a:t>In welchem der folgenden Staaten ist dies </a:t>
            </a:r>
            <a:r>
              <a:rPr lang="de-DE" sz="2400" b="0" i="0" u="sng" strike="noStrike" cap="none">
                <a:solidFill>
                  <a:schemeClr val="lt1"/>
                </a:solidFill>
                <a:latin typeface="Arial"/>
                <a:ea typeface="Arial"/>
                <a:cs typeface="Arial"/>
                <a:sym typeface="Arial"/>
              </a:rPr>
              <a:t>NICHT</a:t>
            </a:r>
            <a:r>
              <a:rPr lang="de-DE" sz="2400" b="0" i="0" u="none" strike="noStrike" cap="none">
                <a:solidFill>
                  <a:schemeClr val="lt1"/>
                </a:solidFill>
                <a:latin typeface="Arial"/>
                <a:ea typeface="Arial"/>
                <a:cs typeface="Arial"/>
                <a:sym typeface="Arial"/>
              </a:rPr>
              <a:t> der Fall? (Stand 202</a:t>
            </a:r>
            <a:r>
              <a:rPr lang="de-DE" sz="2400">
                <a:solidFill>
                  <a:schemeClr val="lt1"/>
                </a:solidFill>
              </a:rPr>
              <a:t>4</a:t>
            </a:r>
            <a:r>
              <a:rPr lang="de-DE" sz="2400" b="0" i="0" u="none" strike="noStrike" cap="none">
                <a:solidFill>
                  <a:schemeClr val="lt1"/>
                </a:solidFill>
                <a:latin typeface="Arial"/>
                <a:ea typeface="Arial"/>
                <a:cs typeface="Arial"/>
                <a:sym typeface="Arial"/>
              </a:rPr>
              <a:t>)</a:t>
            </a:r>
            <a:endParaRPr sz="2400" b="0" i="0" u="none" strike="noStrike" cap="none">
              <a:solidFill>
                <a:srgbClr val="FFFFFF"/>
              </a:solidFill>
              <a:latin typeface="Arial"/>
              <a:ea typeface="Arial"/>
              <a:cs typeface="Arial"/>
              <a:sym typeface="Arial"/>
            </a:endParaRPr>
          </a:p>
        </p:txBody>
      </p:sp>
      <p:sp>
        <p:nvSpPr>
          <p:cNvPr id="118" name="Google Shape;118;p7"/>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Indien</a:t>
            </a:r>
            <a:endParaRPr/>
          </a:p>
        </p:txBody>
      </p:sp>
      <p:pic>
        <p:nvPicPr>
          <p:cNvPr id="9" name="Grafik 8">
            <a:extLst>
              <a:ext uri="{FF2B5EF4-FFF2-40B4-BE49-F238E27FC236}">
                <a16:creationId xmlns:a16="http://schemas.microsoft.com/office/drawing/2014/main" id="{5FE0D0C2-20BE-4C49-BFB9-A886AF40A664}"/>
              </a:ext>
            </a:extLst>
          </p:cNvPr>
          <p:cNvPicPr>
            <a:picLocks noChangeAspect="1"/>
          </p:cNvPicPr>
          <p:nvPr/>
        </p:nvPicPr>
        <p:blipFill>
          <a:blip r:embed="rId4"/>
          <a:stretch/>
        </p:blipFill>
        <p:spPr bwMode="auto">
          <a:xfrm>
            <a:off x="3719419" y="1020723"/>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 calcmode="lin" valueType="num">
                                      <p:cBhvr additive="base">
                                        <p:cTn id="14" dur="500"/>
                                        <p:tgtEl>
                                          <p:spTgt spid="1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26" name="Google Shape;126;p8"/>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dirty="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27" name="Google Shape;127;p8"/>
          <p:cNvSpPr/>
          <p:nvPr/>
        </p:nvSpPr>
        <p:spPr>
          <a:xfrm>
            <a:off x="1395832" y="2064815"/>
            <a:ext cx="5976665" cy="72000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Lösung D: Schweiz </a:t>
            </a:r>
            <a:br>
              <a:rPr lang="de-DE" sz="2400" b="0" i="0" u="none" strike="noStrike" cap="none" dirty="0">
                <a:solidFill>
                  <a:schemeClr val="dk1"/>
                </a:solidFill>
                <a:latin typeface="Arial"/>
                <a:ea typeface="Arial"/>
                <a:cs typeface="Arial"/>
                <a:sym typeface="Arial"/>
              </a:rPr>
            </a:br>
            <a:r>
              <a:rPr lang="de-DE" sz="1100" b="0" i="0" u="none" strike="noStrike" cap="none" dirty="0">
                <a:solidFill>
                  <a:schemeClr val="dk1"/>
                </a:solidFill>
                <a:latin typeface="Arial"/>
                <a:ea typeface="Arial"/>
                <a:cs typeface="Arial"/>
                <a:sym typeface="Arial"/>
              </a:rPr>
              <a:t>Quelle: </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de.wikipedia.org/</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wiki</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Drittes_Geschlecht#Liste_dritter_Geschlechter</a:t>
            </a:r>
            <a:endParaRPr sz="1100" b="0" i="0" u="none" strike="noStrike" cap="none" dirty="0">
              <a:solidFill>
                <a:schemeClr val="dk1"/>
              </a:solidFill>
              <a:latin typeface="Arial"/>
              <a:ea typeface="Arial"/>
              <a:cs typeface="Arial"/>
              <a:sym typeface="Arial"/>
            </a:endParaRPr>
          </a:p>
        </p:txBody>
      </p:sp>
      <p:sp>
        <p:nvSpPr>
          <p:cNvPr id="128" name="Google Shape;128;p8"/>
          <p:cNvSpPr txBox="1"/>
          <p:nvPr/>
        </p:nvSpPr>
        <p:spPr>
          <a:xfrm>
            <a:off x="1395832" y="3592512"/>
            <a:ext cx="5760640" cy="238661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Für Österreich gilt: </a:t>
            </a:r>
            <a:r>
              <a:rPr lang="de-DE" sz="1400" b="0" i="0" u="none" strike="noStrike" cap="none" dirty="0">
                <a:solidFill>
                  <a:srgbClr val="000000"/>
                </a:solidFill>
                <a:latin typeface="Arial"/>
                <a:ea typeface="Arial"/>
                <a:cs typeface="Arial"/>
                <a:sym typeface="Arial"/>
              </a:rPr>
              <a:t>„Bisher wurden Menschen im Personenstandsregister entweder als ‚weiblich’ oder ‚männlich’ eingetragen. Seit 01/2019 ist neben ‚weiblich’ und ‚männlich’ auch der Geschlechtseintrag ‚divers’ möglich, seit 09/2020 sind außerdem ‚</a:t>
            </a:r>
            <a:r>
              <a:rPr lang="de-DE" sz="1400" b="0" i="0" u="none" strike="noStrike" cap="none" dirty="0" err="1">
                <a:solidFill>
                  <a:srgbClr val="000000"/>
                </a:solidFill>
                <a:latin typeface="Arial"/>
                <a:ea typeface="Arial"/>
                <a:cs typeface="Arial"/>
                <a:sym typeface="Arial"/>
              </a:rPr>
              <a:t>inter</a:t>
            </a:r>
            <a:r>
              <a:rPr lang="de-DE" sz="1400" b="0" i="0" u="none" strike="noStrike" cap="none" dirty="0">
                <a:solidFill>
                  <a:srgbClr val="000000"/>
                </a:solidFill>
                <a:latin typeface="Arial"/>
                <a:ea typeface="Arial"/>
                <a:cs typeface="Arial"/>
                <a:sym typeface="Arial"/>
              </a:rPr>
              <a:t>’, ‚offen’ sowie eine Streichung des Eintrags möglich. Insgesamt gibt es nun also 6 mögliche Einträge in der Personenstandskategorie ‚Geschlecht’.“ </a:t>
            </a:r>
            <a:endParaRPr dirty="0"/>
          </a:p>
          <a:p>
            <a:pPr marL="0" marR="0" lvl="0" indent="0" algn="l" rtl="0">
              <a:lnSpc>
                <a:spcPct val="120000"/>
              </a:lnSpc>
              <a:spcBef>
                <a:spcPts val="875"/>
              </a:spcBef>
              <a:spcAft>
                <a:spcPts val="0"/>
              </a:spcAft>
              <a:buClr>
                <a:srgbClr val="000000"/>
              </a:buClr>
              <a:buSzPts val="1100"/>
              <a:buFont typeface="Arial"/>
              <a:buNone/>
            </a:pPr>
            <a:r>
              <a:rPr lang="de-DE" sz="1100" b="0" i="0" u="none" strike="noStrike" cap="none" dirty="0">
                <a:solidFill>
                  <a:schemeClr val="tx1"/>
                </a:solidFill>
                <a:latin typeface="Arial"/>
                <a:ea typeface="Arial"/>
                <a:cs typeface="Arial"/>
                <a:sym typeface="Arial"/>
              </a:rPr>
              <a:t>Quelle:</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 vimoe.at/</a:t>
            </a:r>
            <a:r>
              <a:rPr lang="de-DE" sz="1100" b="0" i="0" u="sng"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wp</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-content/</a:t>
            </a:r>
            <a:r>
              <a:rPr lang="de-DE" sz="1100" b="0" i="0" u="sng"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uploads</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/2020/10/2020-10-QA_Dritte_Option.pdf </a:t>
            </a:r>
            <a:endParaRPr sz="1100" b="0" i="0" u="none" strike="noStrike" cap="none" dirty="0">
              <a:solidFill>
                <a:schemeClr val="tx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35" name="Google Shape;135;p9"/>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6" name="Google Shape;136;p9"/>
          <p:cNvSpPr/>
          <p:nvPr/>
        </p:nvSpPr>
        <p:spPr>
          <a:xfrm>
            <a:off x="1045607" y="1359118"/>
            <a:ext cx="7128792" cy="46533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Für Indien gilt:</a:t>
            </a:r>
            <a:endParaRPr sz="24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r>
              <a:rPr lang="de-DE" sz="1400" b="0" i="0" u="none" strike="noStrike" cap="none" dirty="0" err="1">
                <a:solidFill>
                  <a:srgbClr val="000000"/>
                </a:solidFill>
                <a:latin typeface="Arial"/>
                <a:ea typeface="Arial"/>
                <a:cs typeface="Arial"/>
                <a:sym typeface="Arial"/>
              </a:rPr>
              <a:t>Hijŗās</a:t>
            </a:r>
            <a:r>
              <a:rPr lang="de-DE" sz="1400" b="0" i="0" u="none" strike="noStrike" cap="none" dirty="0">
                <a:solidFill>
                  <a:srgbClr val="000000"/>
                </a:solidFill>
                <a:latin typeface="Arial"/>
                <a:ea typeface="Arial"/>
                <a:cs typeface="Arial"/>
                <a:sym typeface="Arial"/>
              </a:rPr>
              <a:t> werden seit </a:t>
            </a:r>
            <a:r>
              <a:rPr lang="de-DE" sz="1400" b="0" i="0" u="none" strike="noStrike" cap="none" dirty="0">
                <a:solidFill>
                  <a:schemeClr val="dk1"/>
                </a:solidFill>
                <a:latin typeface="Arial"/>
                <a:ea typeface="Arial"/>
                <a:cs typeface="Arial"/>
                <a:sym typeface="Arial"/>
              </a:rPr>
              <a:t>2014</a:t>
            </a:r>
            <a:r>
              <a:rPr lang="de-DE" sz="1400" b="0" i="0" u="none" strike="noStrike" cap="none" dirty="0">
                <a:solidFill>
                  <a:srgbClr val="000000"/>
                </a:solidFill>
                <a:latin typeface="Arial"/>
                <a:ea typeface="Arial"/>
                <a:cs typeface="Arial"/>
                <a:sym typeface="Arial"/>
              </a:rPr>
              <a:t> in Indien</a:t>
            </a:r>
            <a:r>
              <a:rPr lang="de-DE" sz="1400" b="1" i="0" u="none" strike="noStrike" cap="none" dirty="0">
                <a:solidFill>
                  <a:srgbClr val="000000"/>
                </a:solidFill>
                <a:latin typeface="Arial"/>
                <a:ea typeface="Arial"/>
                <a:cs typeface="Arial"/>
                <a:sym typeface="Arial"/>
              </a:rPr>
              <a:t> </a:t>
            </a:r>
            <a:r>
              <a:rPr lang="de-DE" sz="1400" b="0" i="0" u="none" strike="noStrike" cap="none" dirty="0">
                <a:solidFill>
                  <a:srgbClr val="000000"/>
                </a:solidFill>
                <a:latin typeface="Arial"/>
                <a:ea typeface="Arial"/>
                <a:cs typeface="Arial"/>
                <a:sym typeface="Arial"/>
              </a:rPr>
              <a:t>offiziell als „drittes Geschlecht“ anerkannt. Die hinduistische Kultur kennt schon seit tausenden von Jahren ein drittes Geschlecht.  </a:t>
            </a:r>
            <a:endParaRPr dirty="0"/>
          </a:p>
          <a:p>
            <a:pPr marL="0" marR="0" lvl="0" indent="0" algn="l" rtl="0">
              <a:lnSpc>
                <a:spcPct val="120000"/>
              </a:lnSpc>
              <a:spcBef>
                <a:spcPts val="875"/>
              </a:spcBef>
              <a:spcAft>
                <a:spcPts val="0"/>
              </a:spcAft>
              <a:buNone/>
            </a:pPr>
            <a:r>
              <a:rPr lang="de-DE" sz="1100" b="0" i="0" u="none" strike="noStrike" cap="none" dirty="0">
                <a:solidFill>
                  <a:schemeClr val="dk1"/>
                </a:solidFill>
                <a:latin typeface="Arial"/>
                <a:ea typeface="Arial"/>
                <a:cs typeface="Arial"/>
                <a:sym typeface="Arial"/>
              </a:rPr>
              <a:t>Quelle: </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de.wikipedia.org/</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wiki</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Drittes_Geschlecht#Liste_dritter_Geschlechter</a:t>
            </a:r>
            <a:r>
              <a:rPr lang="de-DE" sz="1100" b="0" i="0" u="none" strike="noStrike" cap="none" dirty="0">
                <a:solidFill>
                  <a:schemeClr val="dk1"/>
                </a:solidFill>
                <a:latin typeface="Arial"/>
                <a:ea typeface="Arial"/>
                <a:cs typeface="Arial"/>
                <a:sym typeface="Arial"/>
              </a:rPr>
              <a:t>; </a:t>
            </a:r>
            <a:r>
              <a:rPr lang="de-DE" sz="11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kontrapunkte.hypotheses.org/3201 </a:t>
            </a: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r>
              <a:rPr lang="de-DE" sz="1100" dirty="0"/>
              <a:t>Bildquelle</a:t>
            </a:r>
            <a:r>
              <a:rPr lang="de-DE" sz="1100" b="0" i="0" u="none" strike="noStrike" cap="none" dirty="0">
                <a:solidFill>
                  <a:srgbClr val="000000"/>
                </a:solidFill>
                <a:latin typeface="Arial"/>
                <a:ea typeface="Arial"/>
                <a:cs typeface="Arial"/>
                <a:sym typeface="Arial"/>
              </a:rPr>
              <a:t>: </a:t>
            </a:r>
            <a:r>
              <a:rPr lang="de-DE" sz="1100" u="sng" dirty="0">
                <a:hlinkClick r:id="rId5">
                  <a:extLst>
                    <a:ext uri="{A12FA001-AC4F-418D-AE19-62706E023703}">
                      <ahyp:hlinkClr xmlns:ahyp="http://schemas.microsoft.com/office/drawing/2018/hyperlinkcolor" val="tx"/>
                    </a:ext>
                  </a:extLst>
                </a:hlinkClick>
              </a:rPr>
              <a:t>flickr.com/</a:t>
            </a:r>
            <a:r>
              <a:rPr lang="de-DE" sz="1100" u="sng" dirty="0" err="1">
                <a:hlinkClick r:id="rId5">
                  <a:extLst>
                    <a:ext uri="{A12FA001-AC4F-418D-AE19-62706E023703}">
                      <ahyp:hlinkClr xmlns:ahyp="http://schemas.microsoft.com/office/drawing/2018/hyperlinkcolor" val="tx"/>
                    </a:ext>
                  </a:extLst>
                </a:hlinkClick>
              </a:rPr>
              <a:t>photos</a:t>
            </a:r>
            <a:r>
              <a:rPr lang="de-DE" sz="1100" u="sng" dirty="0">
                <a:hlinkClick r:id="rId5">
                  <a:extLst>
                    <a:ext uri="{A12FA001-AC4F-418D-AE19-62706E023703}">
                      <ahyp:hlinkClr xmlns:ahyp="http://schemas.microsoft.com/office/drawing/2018/hyperlinkcolor" val="tx"/>
                    </a:ext>
                  </a:extLst>
                </a:hlinkClick>
              </a:rPr>
              <a:t>/rahul3/2233987158</a:t>
            </a:r>
            <a:r>
              <a:rPr lang="de-DE" sz="1100" b="0" i="0" u="none" strike="noStrike" cap="none" dirty="0">
                <a:solidFill>
                  <a:srgbClr val="000000"/>
                </a:solidFill>
                <a:latin typeface="Arial"/>
                <a:ea typeface="Arial"/>
                <a:cs typeface="Arial"/>
                <a:sym typeface="Arial"/>
              </a:rPr>
              <a:t> (Foto von R </a:t>
            </a:r>
            <a:r>
              <a:rPr lang="de-DE" sz="1100" b="0" i="0" u="none" strike="noStrike" cap="none" dirty="0" err="1">
                <a:solidFill>
                  <a:srgbClr val="000000"/>
                </a:solidFill>
                <a:latin typeface="Arial"/>
                <a:ea typeface="Arial"/>
                <a:cs typeface="Arial"/>
                <a:sym typeface="Arial"/>
              </a:rPr>
              <a:t>Barraez</a:t>
            </a:r>
            <a:r>
              <a:rPr lang="de-DE" sz="1100" b="0" i="0" u="none" strike="noStrike" cap="none" dirty="0">
                <a:solidFill>
                  <a:srgbClr val="000000"/>
                </a:solidFill>
                <a:latin typeface="Arial"/>
                <a:ea typeface="Arial"/>
                <a:cs typeface="Arial"/>
                <a:sym typeface="Arial"/>
              </a:rPr>
              <a:t> </a:t>
            </a:r>
            <a:r>
              <a:rPr lang="de-DE" sz="1100" b="0" i="0" u="none" strike="noStrike" cap="none" dirty="0" err="1">
                <a:solidFill>
                  <a:srgbClr val="000000"/>
                </a:solidFill>
                <a:latin typeface="Arial"/>
                <a:ea typeface="Arial"/>
                <a:cs typeface="Arial"/>
                <a:sym typeface="Arial"/>
              </a:rPr>
              <a:t>D´Lucca</a:t>
            </a:r>
            <a:r>
              <a:rPr lang="de-DE" sz="1100" b="0" i="0" u="none" strike="noStrike" cap="none" dirty="0">
                <a:solidFill>
                  <a:srgbClr val="000000"/>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pic>
        <p:nvPicPr>
          <p:cNvPr id="137" name="Google Shape;137;p9"/>
          <p:cNvPicPr preferRelativeResize="0"/>
          <p:nvPr/>
        </p:nvPicPr>
        <p:blipFill rotWithShape="1">
          <a:blip r:embed="rId6">
            <a:alphaModFix/>
          </a:blip>
          <a:srcRect/>
          <a:stretch/>
        </p:blipFill>
        <p:spPr>
          <a:xfrm>
            <a:off x="1115616" y="3284984"/>
            <a:ext cx="3800475" cy="2352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44" name="Google Shape;144;p10"/>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45" name="Google Shape;145;p10"/>
          <p:cNvSpPr/>
          <p:nvPr/>
        </p:nvSpPr>
        <p:spPr>
          <a:xfrm>
            <a:off x="1074874" y="2803850"/>
            <a:ext cx="6897871" cy="235891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Für Island gilt: </a:t>
            </a:r>
            <a:endParaRPr dirty="0"/>
          </a:p>
          <a:p>
            <a:pPr marL="0" marR="0" lvl="0" indent="0" algn="l" rtl="0">
              <a:lnSpc>
                <a:spcPct val="120000"/>
              </a:lnSpc>
              <a:spcBef>
                <a:spcPts val="875"/>
              </a:spcBef>
              <a:spcAft>
                <a:spcPts val="0"/>
              </a:spcAft>
              <a:buNone/>
            </a:pPr>
            <a:r>
              <a:rPr lang="de-DE" sz="1400" b="0" i="0" u="none" strike="noStrike" cap="none" dirty="0">
                <a:solidFill>
                  <a:schemeClr val="dk1"/>
                </a:solidFill>
                <a:latin typeface="Arial"/>
                <a:ea typeface="Arial"/>
                <a:cs typeface="Arial"/>
                <a:sym typeface="Arial"/>
              </a:rPr>
              <a:t>Bisher galt, dass Nachnamen der Söhne auf „-</a:t>
            </a:r>
            <a:r>
              <a:rPr lang="de-DE" sz="1400" b="0" i="0" u="none" strike="noStrike" cap="none" dirty="0" err="1">
                <a:solidFill>
                  <a:schemeClr val="dk1"/>
                </a:solidFill>
                <a:latin typeface="Arial"/>
                <a:ea typeface="Arial"/>
                <a:cs typeface="Arial"/>
                <a:sym typeface="Arial"/>
              </a:rPr>
              <a:t>son</a:t>
            </a:r>
            <a:r>
              <a:rPr lang="de-DE" sz="1400" b="0" i="0" u="none" strike="noStrike" cap="none" dirty="0">
                <a:solidFill>
                  <a:schemeClr val="dk1"/>
                </a:solidFill>
                <a:latin typeface="Arial"/>
                <a:ea typeface="Arial"/>
                <a:cs typeface="Arial"/>
                <a:sym typeface="Arial"/>
              </a:rPr>
              <a:t>“, die von Töchtern auf „-</a:t>
            </a:r>
            <a:r>
              <a:rPr lang="de-DE" sz="1400" b="0" i="0" u="none" strike="noStrike" cap="none" dirty="0" err="1">
                <a:solidFill>
                  <a:schemeClr val="dk1"/>
                </a:solidFill>
                <a:latin typeface="Arial"/>
                <a:ea typeface="Arial"/>
                <a:cs typeface="Arial"/>
                <a:sym typeface="Arial"/>
              </a:rPr>
              <a:t>dottir</a:t>
            </a:r>
            <a:r>
              <a:rPr lang="de-DE" sz="1400" b="0" i="0" u="none" strike="noStrike" cap="none" dirty="0">
                <a:solidFill>
                  <a:schemeClr val="dk1"/>
                </a:solidFill>
                <a:latin typeface="Arial"/>
                <a:ea typeface="Arial"/>
                <a:cs typeface="Arial"/>
                <a:sym typeface="Arial"/>
              </a:rPr>
              <a:t>“ endeten. Seit 2019 gibt es eine dritte Möglichkeit: Nun ist zusätzlich die Endung „-</a:t>
            </a:r>
            <a:r>
              <a:rPr lang="de-DE" sz="1400" b="0" i="0" u="none" strike="noStrike" cap="none" dirty="0" err="1">
                <a:solidFill>
                  <a:schemeClr val="dk1"/>
                </a:solidFill>
                <a:latin typeface="Arial"/>
                <a:ea typeface="Arial"/>
                <a:cs typeface="Arial"/>
                <a:sym typeface="Arial"/>
              </a:rPr>
              <a:t>bur</a:t>
            </a:r>
            <a:r>
              <a:rPr lang="de-DE" sz="1400" b="0" i="0" u="none" strike="noStrike" cap="none" dirty="0">
                <a:solidFill>
                  <a:schemeClr val="dk1"/>
                </a:solidFill>
                <a:latin typeface="Arial"/>
                <a:ea typeface="Arial"/>
                <a:cs typeface="Arial"/>
                <a:sym typeface="Arial"/>
              </a:rPr>
              <a:t>“ möglich, die für "Kind" steht. </a:t>
            </a:r>
            <a:endParaRPr dirty="0"/>
          </a:p>
          <a:p>
            <a:pPr marL="0" marR="0" lvl="0" indent="0" algn="l" rtl="0">
              <a:lnSpc>
                <a:spcPct val="120000"/>
              </a:lnSpc>
              <a:spcBef>
                <a:spcPts val="875"/>
              </a:spcBef>
              <a:spcAft>
                <a:spcPts val="0"/>
              </a:spcAft>
              <a:buNone/>
            </a:pPr>
            <a:r>
              <a:rPr lang="de-DE" sz="1400" b="0" i="0" u="none" strike="noStrike" cap="none" dirty="0">
                <a:solidFill>
                  <a:schemeClr val="dk1"/>
                </a:solidFill>
                <a:latin typeface="Arial"/>
                <a:ea typeface="Arial"/>
                <a:cs typeface="Arial"/>
                <a:sym typeface="Arial"/>
              </a:rPr>
              <a:t>Diese geschlechtsneutrale Option steht aber nur für Isländer*innen zur Verfügung, die offiziell weder als Mann noch als Frau registriert sind. </a:t>
            </a:r>
            <a:endParaRPr sz="14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r>
              <a:rPr lang="de-DE" sz="1100" b="0" i="0" u="none" strike="noStrike" cap="none" dirty="0">
                <a:solidFill>
                  <a:srgbClr val="000000"/>
                </a:solidFill>
                <a:latin typeface="Arial"/>
                <a:ea typeface="Arial"/>
                <a:cs typeface="Arial"/>
                <a:sym typeface="Arial"/>
              </a:rPr>
              <a:t>Quelle: </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icelandreview.com/</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news</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icelandic</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names</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-will-</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no</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longer-be-gendered</a:t>
            </a:r>
            <a:r>
              <a:rPr lang="de-DE" sz="1100" b="0" i="0" u="none" strike="noStrike" cap="none" dirty="0">
                <a:solidFill>
                  <a:srgbClr val="000000"/>
                </a:solidFill>
                <a:latin typeface="Arial"/>
                <a:ea typeface="Arial"/>
                <a:cs typeface="Arial"/>
                <a:sym typeface="Arial"/>
              </a:rPr>
              <a:t> (übersetzt von </a:t>
            </a:r>
            <a:r>
              <a:rPr lang="de-DE" sz="1100" b="0" i="0" u="none" strike="noStrike" cap="none" dirty="0" err="1">
                <a:solidFill>
                  <a:srgbClr val="000000"/>
                </a:solidFill>
                <a:latin typeface="Arial"/>
                <a:ea typeface="Arial"/>
                <a:cs typeface="Arial"/>
                <a:sym typeface="Arial"/>
              </a:rPr>
              <a:t>EfEU</a:t>
            </a:r>
            <a:r>
              <a:rPr lang="de-DE" sz="1100" b="0" i="0" u="none" strike="noStrike" cap="none" dirty="0">
                <a:solidFill>
                  <a:srgbClr val="000000"/>
                </a:solidFill>
                <a:latin typeface="Arial"/>
                <a:ea typeface="Arial"/>
                <a:cs typeface="Arial"/>
                <a:sym typeface="Arial"/>
              </a:rPr>
              <a:t>)</a:t>
            </a:r>
            <a:endParaRPr sz="11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1"/>
          <p:cNvSpPr/>
          <p:nvPr/>
        </p:nvSpPr>
        <p:spPr>
          <a:xfrm>
            <a:off x="612130" y="508099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152" name="Google Shape;152;p11"/>
          <p:cNvSpPr txBox="1"/>
          <p:nvPr/>
        </p:nvSpPr>
        <p:spPr>
          <a:xfrm>
            <a:off x="683568"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 </a:t>
            </a:r>
            <a:r>
              <a:rPr lang="de-DE" sz="2400" b="0" i="0" u="none" strike="noStrike" cap="none">
                <a:solidFill>
                  <a:schemeClr val="lt1"/>
                </a:solidFill>
                <a:latin typeface="Arial"/>
                <a:ea typeface="Arial"/>
                <a:cs typeface="Arial"/>
                <a:sym typeface="Arial"/>
              </a:rPr>
              <a:t> </a:t>
            </a:r>
            <a:r>
              <a:rPr lang="de-DE" sz="2400">
                <a:solidFill>
                  <a:schemeClr val="lt1"/>
                </a:solidFill>
              </a:rPr>
              <a:t>Thomas Hitzlsperger</a:t>
            </a:r>
            <a:endParaRPr sz="2400">
              <a:solidFill>
                <a:schemeClr val="lt1"/>
              </a:solidFill>
            </a:endParaRPr>
          </a:p>
        </p:txBody>
      </p:sp>
      <p:sp>
        <p:nvSpPr>
          <p:cNvPr id="153" name="Google Shape;153;p11"/>
          <p:cNvSpPr txBox="1"/>
          <p:nvPr/>
        </p:nvSpPr>
        <p:spPr>
          <a:xfrm>
            <a:off x="683568"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C </a:t>
            </a:r>
            <a:r>
              <a:rPr lang="de-DE" sz="2400">
                <a:solidFill>
                  <a:schemeClr val="lt1"/>
                </a:solidFill>
              </a:rPr>
              <a:t>Justin Fashanu</a:t>
            </a:r>
            <a:endParaRPr sz="2400">
              <a:solidFill>
                <a:schemeClr val="lt1"/>
              </a:solidFill>
            </a:endParaRPr>
          </a:p>
        </p:txBody>
      </p:sp>
      <p:sp>
        <p:nvSpPr>
          <p:cNvPr id="154" name="Google Shape;154;p11"/>
          <p:cNvSpPr txBox="1"/>
          <p:nvPr/>
        </p:nvSpPr>
        <p:spPr>
          <a:xfrm>
            <a:off x="4715818"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a:t>
            </a:r>
            <a:r>
              <a:rPr lang="de-DE" sz="2400">
                <a:solidFill>
                  <a:schemeClr val="lt1"/>
                </a:solidFill>
              </a:rPr>
              <a:t>Jakub Jankto</a:t>
            </a:r>
            <a:endParaRPr sz="2400">
              <a:solidFill>
                <a:schemeClr val="lt1"/>
              </a:solidFill>
            </a:endParaRPr>
          </a:p>
        </p:txBody>
      </p:sp>
      <p:sp>
        <p:nvSpPr>
          <p:cNvPr id="155" name="Google Shape;155;p11"/>
          <p:cNvSpPr txBox="1"/>
          <p:nvPr/>
        </p:nvSpPr>
        <p:spPr>
          <a:xfrm>
            <a:off x="683568" y="2852936"/>
            <a:ext cx="7632600" cy="1295400"/>
          </a:xfrm>
          <a:prstGeom prst="rect">
            <a:avLst/>
          </a:prstGeom>
          <a:solidFill>
            <a:srgbClr val="8C7FAB"/>
          </a:solidFill>
          <a:ln>
            <a:noFill/>
          </a:ln>
        </p:spPr>
        <p:txBody>
          <a:bodyPr spcFirstLastPara="1" wrap="square" lIns="90000" tIns="46800" rIns="90000" bIns="46800" anchor="ctr" anchorCtr="0">
            <a:noAutofit/>
          </a:bodyPr>
          <a:lstStyle/>
          <a:p>
            <a:pPr marL="0" lvl="0" indent="0" algn="ctr" rtl="0">
              <a:lnSpc>
                <a:spcPct val="115000"/>
              </a:lnSpc>
              <a:spcBef>
                <a:spcPts val="0"/>
              </a:spcBef>
              <a:spcAft>
                <a:spcPts val="0"/>
              </a:spcAft>
              <a:buNone/>
            </a:pPr>
            <a:r>
              <a:rPr lang="de-DE" sz="2400">
                <a:solidFill>
                  <a:schemeClr val="lt1"/>
                </a:solidFill>
              </a:rPr>
              <a:t>Wer war der erste Fußballprofi, der sich während seiner professionellen Spielertätigkeit outete?</a:t>
            </a:r>
            <a:endParaRPr/>
          </a:p>
        </p:txBody>
      </p:sp>
      <p:sp>
        <p:nvSpPr>
          <p:cNvPr id="156" name="Google Shape;156;p11"/>
          <p:cNvSpPr txBox="1"/>
          <p:nvPr/>
        </p:nvSpPr>
        <p:spPr>
          <a:xfrm>
            <a:off x="4715818"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a:t>
            </a:r>
            <a:r>
              <a:rPr lang="de-DE" sz="2400">
                <a:solidFill>
                  <a:schemeClr val="lt1"/>
                </a:solidFill>
              </a:rPr>
              <a:t>Jake Daniels</a:t>
            </a:r>
            <a:endParaRPr sz="2400" b="1">
              <a:solidFill>
                <a:schemeClr val="lt1"/>
              </a:solidFill>
            </a:endParaRPr>
          </a:p>
        </p:txBody>
      </p:sp>
      <p:pic>
        <p:nvPicPr>
          <p:cNvPr id="9" name="Grafik 8">
            <a:extLst>
              <a:ext uri="{FF2B5EF4-FFF2-40B4-BE49-F238E27FC236}">
                <a16:creationId xmlns:a16="http://schemas.microsoft.com/office/drawing/2014/main" id="{DBED575A-CA66-45FF-A00E-8A88102D8EBC}"/>
              </a:ext>
            </a:extLst>
          </p:cNvPr>
          <p:cNvPicPr>
            <a:picLocks noChangeAspect="1"/>
          </p:cNvPicPr>
          <p:nvPr/>
        </p:nvPicPr>
        <p:blipFill>
          <a:blip r:embed="rId4"/>
          <a:stretch/>
        </p:blipFill>
        <p:spPr bwMode="auto">
          <a:xfrm>
            <a:off x="3719295" y="1109947"/>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51"/>
                                        </p:tgtEl>
                                        <p:attrNameLst>
                                          <p:attrName>style.visibility</p:attrName>
                                        </p:attrNameLst>
                                      </p:cBhvr>
                                      <p:to>
                                        <p:strVal val="visible"/>
                                      </p:to>
                                    </p:set>
                                    <p:anim calcmode="lin" valueType="num">
                                      <p:cBhvr additive="base">
                                        <p:cTn id="14" dur="500"/>
                                        <p:tgtEl>
                                          <p:spTgt spid="1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64" name="Google Shape;164;p1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65" name="Google Shape;165;p12"/>
          <p:cNvSpPr/>
          <p:nvPr/>
        </p:nvSpPr>
        <p:spPr>
          <a:xfrm>
            <a:off x="691425" y="1973875"/>
            <a:ext cx="7085700" cy="37886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Lösung </a:t>
            </a:r>
            <a:r>
              <a:rPr lang="de-DE" sz="2400" b="1" dirty="0">
                <a:solidFill>
                  <a:schemeClr val="dk1"/>
                </a:solidFill>
              </a:rPr>
              <a:t>C: Justin </a:t>
            </a:r>
            <a:r>
              <a:rPr lang="de-DE" sz="2400" b="1" dirty="0" err="1">
                <a:solidFill>
                  <a:schemeClr val="dk1"/>
                </a:solidFill>
              </a:rPr>
              <a:t>Fashanu</a:t>
            </a:r>
            <a:br>
              <a:rPr lang="de-DE" sz="2400" b="0" i="0" u="none" strike="noStrike" cap="none" dirty="0">
                <a:solidFill>
                  <a:schemeClr val="dk1"/>
                </a:solidFill>
                <a:latin typeface="Arial"/>
                <a:ea typeface="Arial"/>
                <a:cs typeface="Arial"/>
                <a:sym typeface="Arial"/>
              </a:rPr>
            </a:br>
            <a:r>
              <a:rPr lang="de-DE" dirty="0">
                <a:solidFill>
                  <a:schemeClr val="dk1"/>
                </a:solidFill>
              </a:rPr>
              <a:t>“1989 outete sich erstmals ein Fußballer, Justin </a:t>
            </a:r>
            <a:r>
              <a:rPr lang="de-DE" dirty="0" err="1">
                <a:solidFill>
                  <a:schemeClr val="dk1"/>
                </a:solidFill>
              </a:rPr>
              <a:t>Fashanu</a:t>
            </a:r>
            <a:r>
              <a:rPr lang="de-DE" dirty="0">
                <a:solidFill>
                  <a:schemeClr val="dk1"/>
                </a:solidFill>
              </a:rPr>
              <a:t>, [...] ein Engländer. </a:t>
            </a:r>
            <a:r>
              <a:rPr lang="de-DE" dirty="0" err="1">
                <a:solidFill>
                  <a:schemeClr val="dk1"/>
                </a:solidFill>
              </a:rPr>
              <a:t>Fashanus</a:t>
            </a:r>
            <a:r>
              <a:rPr lang="de-DE" dirty="0">
                <a:solidFill>
                  <a:schemeClr val="dk1"/>
                </a:solidFill>
              </a:rPr>
              <a:t> Geschichte ist keine positive. Noch vor seinem Coming-out in der Sun wurde er von einem seiner Trainer homofeindlich diskriminiert, Fans beleidigten ihn. Seine Karriere, die gut begonnen hatte, ging nicht gut weiter. Nach seinem Karriereende beging er Suizid.”</a:t>
            </a:r>
            <a:endParaRPr dirty="0">
              <a:solidFill>
                <a:schemeClr val="dk1"/>
              </a:solidFill>
            </a:endParaRPr>
          </a:p>
          <a:p>
            <a:pPr marL="0" marR="0" lvl="0" indent="0" algn="l" rtl="0">
              <a:lnSpc>
                <a:spcPct val="120000"/>
              </a:lnSpc>
              <a:spcBef>
                <a:spcPts val="0"/>
              </a:spcBef>
              <a:spcAft>
                <a:spcPts val="0"/>
              </a:spcAft>
              <a:buNone/>
            </a:pPr>
            <a:endParaRPr lang="de-AT"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r>
              <a:rPr lang="de-DE" sz="1100" dirty="0">
                <a:solidFill>
                  <a:schemeClr val="dk1"/>
                </a:solidFill>
              </a:rPr>
              <a:t>Quelle:</a:t>
            </a:r>
          </a:p>
          <a:p>
            <a:pPr marL="0" marR="0" lvl="0" indent="0" algn="l" rtl="0">
              <a:lnSpc>
                <a:spcPct val="120000"/>
              </a:lnSpc>
              <a:spcBef>
                <a:spcPts val="0"/>
              </a:spcBef>
              <a:spcAft>
                <a:spcPts val="0"/>
              </a:spcAft>
              <a:buNone/>
            </a:pPr>
            <a:r>
              <a:rPr lang="de-DE" sz="1100" u="sng" dirty="0">
                <a:solidFill>
                  <a:schemeClr val="tx1"/>
                </a:solidFill>
                <a:hlinkClick r:id="rId3">
                  <a:extLst>
                    <a:ext uri="{A12FA001-AC4F-418D-AE19-62706E023703}">
                      <ahyp:hlinkClr xmlns:ahyp="http://schemas.microsoft.com/office/drawing/2018/hyperlinkcolor" val="tx"/>
                    </a:ext>
                  </a:extLst>
                </a:hlinkClick>
              </a:rPr>
              <a:t>www.zeit.de/sport/2022-05/jake-daniels-fussballer-outing-schwul-blackpool</a:t>
            </a:r>
            <a:endParaRPr sz="1100" dirty="0">
              <a:solidFill>
                <a:schemeClr val="tx1"/>
              </a:solidFill>
            </a:endParaRPr>
          </a:p>
          <a:p>
            <a:pPr marL="0" lvl="0" indent="0" algn="l" rtl="0">
              <a:lnSpc>
                <a:spcPct val="115000"/>
              </a:lnSpc>
              <a:spcBef>
                <a:spcPts val="0"/>
              </a:spcBef>
              <a:spcAft>
                <a:spcPts val="0"/>
              </a:spcAft>
              <a:buSzPts val="1100"/>
              <a:buNone/>
            </a:pPr>
            <a:r>
              <a:rPr lang="de-DE" sz="1100" dirty="0">
                <a:solidFill>
                  <a:schemeClr val="tx1"/>
                </a:solidFill>
              </a:rPr>
              <a:t>Mehr zu Justin </a:t>
            </a:r>
            <a:r>
              <a:rPr lang="de-DE" sz="1100" dirty="0" err="1">
                <a:solidFill>
                  <a:schemeClr val="tx1"/>
                </a:solidFill>
              </a:rPr>
              <a:t>Fashanu</a:t>
            </a:r>
            <a:r>
              <a:rPr lang="de-DE" sz="1100" dirty="0">
                <a:solidFill>
                  <a:schemeClr val="tx1"/>
                </a:solidFill>
              </a:rPr>
              <a:t>: </a:t>
            </a:r>
          </a:p>
          <a:p>
            <a:pPr marL="0" lvl="0" indent="0" algn="l" rtl="0">
              <a:lnSpc>
                <a:spcPct val="115000"/>
              </a:lnSpc>
              <a:spcBef>
                <a:spcPts val="0"/>
              </a:spcBef>
              <a:spcAft>
                <a:spcPts val="0"/>
              </a:spcAft>
              <a:buSzPts val="1100"/>
              <a:buNone/>
            </a:pPr>
            <a:r>
              <a:rPr lang="de-DE" sz="1100" u="sng" dirty="0">
                <a:solidFill>
                  <a:schemeClr val="tx1"/>
                </a:solidFill>
                <a:hlinkClick r:id="rId4">
                  <a:extLst>
                    <a:ext uri="{A12FA001-AC4F-418D-AE19-62706E023703}">
                      <ahyp:hlinkClr xmlns:ahyp="http://schemas.microsoft.com/office/drawing/2018/hyperlinkcolor" val="tx"/>
                    </a:ext>
                  </a:extLst>
                </a:hlinkClick>
              </a:rPr>
              <a:t>de.wikipedia.org/</a:t>
            </a:r>
            <a:r>
              <a:rPr lang="de-DE" sz="1100" u="sng" dirty="0" err="1">
                <a:solidFill>
                  <a:schemeClr val="tx1"/>
                </a:solidFill>
                <a:hlinkClick r:id="rId4">
                  <a:extLst>
                    <a:ext uri="{A12FA001-AC4F-418D-AE19-62706E023703}">
                      <ahyp:hlinkClr xmlns:ahyp="http://schemas.microsoft.com/office/drawing/2018/hyperlinkcolor" val="tx"/>
                    </a:ext>
                  </a:extLst>
                </a:hlinkClick>
              </a:rPr>
              <a:t>wiki</a:t>
            </a:r>
            <a:r>
              <a:rPr lang="de-DE" sz="1100" u="sng" dirty="0">
                <a:solidFill>
                  <a:schemeClr val="tx1"/>
                </a:solidFill>
                <a:hlinkClick r:id="rId4">
                  <a:extLst>
                    <a:ext uri="{A12FA001-AC4F-418D-AE19-62706E023703}">
                      <ahyp:hlinkClr xmlns:ahyp="http://schemas.microsoft.com/office/drawing/2018/hyperlinkcolor" val="tx"/>
                    </a:ext>
                  </a:extLst>
                </a:hlinkClick>
              </a:rPr>
              <a:t>/</a:t>
            </a:r>
            <a:r>
              <a:rPr lang="de-DE" sz="1100" u="sng" dirty="0" err="1">
                <a:solidFill>
                  <a:schemeClr val="tx1"/>
                </a:solidFill>
                <a:hlinkClick r:id="rId4">
                  <a:extLst>
                    <a:ext uri="{A12FA001-AC4F-418D-AE19-62706E023703}">
                      <ahyp:hlinkClr xmlns:ahyp="http://schemas.microsoft.com/office/drawing/2018/hyperlinkcolor" val="tx"/>
                    </a:ext>
                  </a:extLst>
                </a:hlinkClick>
              </a:rPr>
              <a:t>Justin_Fashanu</a:t>
            </a:r>
            <a:r>
              <a:rPr lang="de-DE" sz="1100" dirty="0">
                <a:solidFill>
                  <a:schemeClr val="tx1"/>
                </a:solidFill>
              </a:rPr>
              <a:t> </a:t>
            </a:r>
            <a:endParaRPr sz="1100"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de-DE" sz="1100" dirty="0">
                <a:solidFill>
                  <a:schemeClr val="tx1"/>
                </a:solidFill>
                <a:highlight>
                  <a:schemeClr val="lt1"/>
                </a:highlight>
              </a:rPr>
              <a:t>Ein Foto findet sich auf: </a:t>
            </a:r>
          </a:p>
          <a:p>
            <a:pPr marL="0" lvl="0" indent="0" algn="l" rtl="0">
              <a:lnSpc>
                <a:spcPct val="115000"/>
              </a:lnSpc>
              <a:spcBef>
                <a:spcPts val="0"/>
              </a:spcBef>
              <a:spcAft>
                <a:spcPts val="0"/>
              </a:spcAft>
              <a:buClr>
                <a:schemeClr val="dk1"/>
              </a:buClr>
              <a:buSzPts val="1100"/>
              <a:buFont typeface="Arial"/>
              <a:buNone/>
            </a:pPr>
            <a:r>
              <a:rPr lang="de-DE" sz="1100" u="sng" dirty="0">
                <a:solidFill>
                  <a:schemeClr val="tx1"/>
                </a:solidFill>
                <a:hlinkClick r:id="rId5">
                  <a:extLst>
                    <a:ext uri="{A12FA001-AC4F-418D-AE19-62706E023703}">
                      <ahyp:hlinkClr xmlns:ahyp="http://schemas.microsoft.com/office/drawing/2018/hyperlinkcolor" val="tx"/>
                    </a:ext>
                  </a:extLst>
                </a:hlinkClick>
              </a:rPr>
              <a:t>en.wikipedia.org/</a:t>
            </a:r>
            <a:r>
              <a:rPr lang="de-DE" sz="1100" u="sng" dirty="0" err="1">
                <a:solidFill>
                  <a:schemeClr val="tx1"/>
                </a:solidFill>
                <a:hlinkClick r:id="rId5">
                  <a:extLst>
                    <a:ext uri="{A12FA001-AC4F-418D-AE19-62706E023703}">
                      <ahyp:hlinkClr xmlns:ahyp="http://schemas.microsoft.com/office/drawing/2018/hyperlinkcolor" val="tx"/>
                    </a:ext>
                  </a:extLst>
                </a:hlinkClick>
              </a:rPr>
              <a:t>wiki</a:t>
            </a:r>
            <a:r>
              <a:rPr lang="de-DE" sz="1100" u="sng" dirty="0">
                <a:solidFill>
                  <a:schemeClr val="tx1"/>
                </a:solidFill>
                <a:hlinkClick r:id="rId5">
                  <a:extLst>
                    <a:ext uri="{A12FA001-AC4F-418D-AE19-62706E023703}">
                      <ahyp:hlinkClr xmlns:ahyp="http://schemas.microsoft.com/office/drawing/2018/hyperlinkcolor" val="tx"/>
                    </a:ext>
                  </a:extLst>
                </a:hlinkClick>
              </a:rPr>
              <a:t>/File:Justin_Fashanu_www.7sur7.be.jpg</a:t>
            </a:r>
            <a:r>
              <a:rPr lang="de-DE" sz="1100" dirty="0">
                <a:solidFill>
                  <a:schemeClr val="tx1"/>
                </a:solidFill>
              </a:rPr>
              <a:t> </a:t>
            </a:r>
            <a:endParaRPr sz="1100" dirty="0">
              <a:solidFill>
                <a:schemeClr val="tx1"/>
              </a:solidFill>
            </a:endParaRPr>
          </a:p>
          <a:p>
            <a:pPr marL="0" marR="0" lvl="0" indent="0" algn="l" rtl="0">
              <a:lnSpc>
                <a:spcPct val="120000"/>
              </a:lnSpc>
              <a:spcBef>
                <a:spcPts val="0"/>
              </a:spcBef>
              <a:spcAft>
                <a:spcPts val="0"/>
              </a:spcAft>
              <a:buNone/>
            </a:pPr>
            <a:endParaRPr dirty="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e586186c0d_0_36"/>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173" name="Google Shape;173;g2e586186c0d_0_36"/>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4" name="Google Shape;174;g2e586186c0d_0_36"/>
          <p:cNvSpPr/>
          <p:nvPr/>
        </p:nvSpPr>
        <p:spPr>
          <a:xfrm>
            <a:off x="889001" y="1203850"/>
            <a:ext cx="6426199" cy="519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dirty="0">
                <a:solidFill>
                  <a:schemeClr val="dk1"/>
                </a:solidFill>
              </a:rPr>
              <a:t>In Deutschland outete sich 2014 - nach dem Ende seiner Karriere - der ehemalige Nationalspieler </a:t>
            </a:r>
            <a:r>
              <a:rPr lang="de-DE" b="1" dirty="0">
                <a:solidFill>
                  <a:schemeClr val="dk1"/>
                </a:solidFill>
              </a:rPr>
              <a:t>Thomas Hitzlsperger</a:t>
            </a:r>
            <a:r>
              <a:rPr lang="de-DE"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r>
              <a:rPr lang="de-DE" dirty="0">
                <a:solidFill>
                  <a:schemeClr val="dk1"/>
                </a:solidFill>
              </a:rPr>
              <a:t>2022 outete sich der erst 17-jährige englische Fußballer </a:t>
            </a:r>
            <a:r>
              <a:rPr lang="de-DE" b="1" dirty="0">
                <a:solidFill>
                  <a:schemeClr val="dk1"/>
                </a:solidFill>
              </a:rPr>
              <a:t>Jake Daniels</a:t>
            </a:r>
            <a:r>
              <a:rPr lang="de-DE" dirty="0">
                <a:solidFill>
                  <a:schemeClr val="dk1"/>
                </a:solidFill>
              </a:rPr>
              <a:t> vom FC Blackburn. </a:t>
            </a:r>
            <a:endParaRPr sz="1100" dirty="0">
              <a:solidFill>
                <a:schemeClr val="dk1"/>
              </a:solidFill>
            </a:endParaRPr>
          </a:p>
          <a:p>
            <a:pPr marL="0" lvl="0" indent="0" algn="l" rtl="0">
              <a:lnSpc>
                <a:spcPct val="115000"/>
              </a:lnSpc>
              <a:spcBef>
                <a:spcPts val="0"/>
              </a:spcBef>
              <a:spcAft>
                <a:spcPts val="0"/>
              </a:spcAft>
              <a:buSzPts val="1100"/>
              <a:buNone/>
            </a:pPr>
            <a:r>
              <a:rPr lang="de-DE" sz="1100" dirty="0">
                <a:solidFill>
                  <a:schemeClr val="dk1"/>
                </a:solidFill>
              </a:rPr>
              <a:t>Interview mit Jake Daniels in Englisch: </a:t>
            </a:r>
            <a:r>
              <a:rPr lang="de-DE" sz="1100" u="sng" dirty="0">
                <a:solidFill>
                  <a:schemeClr val="tx1"/>
                </a:solidFill>
                <a:hlinkClick r:id="rId3">
                  <a:extLst>
                    <a:ext uri="{A12FA001-AC4F-418D-AE19-62706E023703}">
                      <ahyp:hlinkClr xmlns:ahyp="http://schemas.microsoft.com/office/drawing/2018/hyperlinkcolor" val="tx"/>
                    </a:ext>
                  </a:extLst>
                </a:hlinkClick>
              </a:rPr>
              <a:t>skysports.com/</a:t>
            </a:r>
            <a:r>
              <a:rPr lang="de-DE" sz="1100" u="sng" dirty="0" err="1">
                <a:solidFill>
                  <a:schemeClr val="tx1"/>
                </a:solidFill>
                <a:hlinkClick r:id="rId3">
                  <a:extLst>
                    <a:ext uri="{A12FA001-AC4F-418D-AE19-62706E023703}">
                      <ahyp:hlinkClr xmlns:ahyp="http://schemas.microsoft.com/office/drawing/2018/hyperlinkcolor" val="tx"/>
                    </a:ext>
                  </a:extLst>
                </a:hlinkClick>
              </a:rPr>
              <a:t>watch</a:t>
            </a:r>
            <a:r>
              <a:rPr lang="de-DE" sz="1100" u="sng" dirty="0">
                <a:solidFill>
                  <a:schemeClr val="tx1"/>
                </a:solidFill>
                <a:hlinkClick r:id="rId3">
                  <a:extLst>
                    <a:ext uri="{A12FA001-AC4F-418D-AE19-62706E023703}">
                      <ahyp:hlinkClr xmlns:ahyp="http://schemas.microsoft.com/office/drawing/2018/hyperlinkcolor" val="tx"/>
                    </a:ext>
                  </a:extLst>
                </a:hlinkClick>
              </a:rPr>
              <a:t>/</a:t>
            </a:r>
            <a:r>
              <a:rPr lang="de-DE" sz="1100" u="sng" dirty="0" err="1">
                <a:solidFill>
                  <a:schemeClr val="tx1"/>
                </a:solidFill>
                <a:hlinkClick r:id="rId3">
                  <a:extLst>
                    <a:ext uri="{A12FA001-AC4F-418D-AE19-62706E023703}">
                      <ahyp:hlinkClr xmlns:ahyp="http://schemas.microsoft.com/office/drawing/2018/hyperlinkcolor" val="tx"/>
                    </a:ext>
                  </a:extLst>
                </a:hlinkClick>
              </a:rPr>
              <a:t>video</a:t>
            </a:r>
            <a:r>
              <a:rPr lang="de-DE" sz="1100" u="sng" dirty="0">
                <a:solidFill>
                  <a:schemeClr val="tx1"/>
                </a:solidFill>
                <a:hlinkClick r:id="rId3">
                  <a:extLst>
                    <a:ext uri="{A12FA001-AC4F-418D-AE19-62706E023703}">
                      <ahyp:hlinkClr xmlns:ahyp="http://schemas.microsoft.com/office/drawing/2018/hyperlinkcolor" val="tx"/>
                    </a:ext>
                  </a:extLst>
                </a:hlinkClick>
              </a:rPr>
              <a:t>/</a:t>
            </a:r>
            <a:r>
              <a:rPr lang="de-DE" sz="1100" u="sng" dirty="0" err="1">
                <a:solidFill>
                  <a:schemeClr val="tx1"/>
                </a:solidFill>
                <a:hlinkClick r:id="rId3">
                  <a:extLst>
                    <a:ext uri="{A12FA001-AC4F-418D-AE19-62706E023703}">
                      <ahyp:hlinkClr xmlns:ahyp="http://schemas.microsoft.com/office/drawing/2018/hyperlinkcolor" val="tx"/>
                    </a:ext>
                  </a:extLst>
                </a:hlinkClick>
              </a:rPr>
              <a:t>sports</a:t>
            </a:r>
            <a:r>
              <a:rPr lang="de-DE" sz="1100" u="sng" dirty="0">
                <a:solidFill>
                  <a:schemeClr val="tx1"/>
                </a:solidFill>
                <a:hlinkClick r:id="rId3">
                  <a:extLst>
                    <a:ext uri="{A12FA001-AC4F-418D-AE19-62706E023703}">
                      <ahyp:hlinkClr xmlns:ahyp="http://schemas.microsoft.com/office/drawing/2018/hyperlinkcolor" val="tx"/>
                    </a:ext>
                  </a:extLst>
                </a:hlinkClick>
              </a:rPr>
              <a:t>/</a:t>
            </a:r>
            <a:r>
              <a:rPr lang="de-DE" sz="1100" u="sng" dirty="0" err="1">
                <a:solidFill>
                  <a:schemeClr val="tx1"/>
                </a:solidFill>
                <a:hlinkClick r:id="rId3">
                  <a:extLst>
                    <a:ext uri="{A12FA001-AC4F-418D-AE19-62706E023703}">
                      <ahyp:hlinkClr xmlns:ahyp="http://schemas.microsoft.com/office/drawing/2018/hyperlinkcolor" val="tx"/>
                    </a:ext>
                  </a:extLst>
                </a:hlinkClick>
              </a:rPr>
              <a:t>football</a:t>
            </a:r>
            <a:r>
              <a:rPr lang="de-DE" sz="1100" u="sng" dirty="0">
                <a:solidFill>
                  <a:schemeClr val="tx1"/>
                </a:solidFill>
                <a:hlinkClick r:id="rId3">
                  <a:extLst>
                    <a:ext uri="{A12FA001-AC4F-418D-AE19-62706E023703}">
                      <ahyp:hlinkClr xmlns:ahyp="http://schemas.microsoft.com/office/drawing/2018/hyperlinkcolor" val="tx"/>
                    </a:ext>
                  </a:extLst>
                </a:hlinkClick>
              </a:rPr>
              <a:t>/12614682/im-ready-to-tell-my-story-blackpools-jake-daniels-on-coming-out-as-gay</a:t>
            </a:r>
            <a:r>
              <a:rPr lang="de-DE" sz="1100" dirty="0">
                <a:solidFill>
                  <a:schemeClr val="tx1"/>
                </a:solidFill>
              </a:rPr>
              <a:t> </a:t>
            </a:r>
            <a:endParaRPr sz="1100" dirty="0">
              <a:solidFill>
                <a:schemeClr val="tx1"/>
              </a:solidFill>
            </a:endParaRPr>
          </a:p>
          <a:p>
            <a:pPr marL="0" lvl="0" indent="0" algn="l" rtl="0">
              <a:lnSpc>
                <a:spcPct val="115000"/>
              </a:lnSpc>
              <a:spcBef>
                <a:spcPts val="0"/>
              </a:spcBef>
              <a:spcAft>
                <a:spcPts val="0"/>
              </a:spcAft>
              <a:buClr>
                <a:schemeClr val="dk1"/>
              </a:buClr>
              <a:buSzPts val="1100"/>
              <a:buFont typeface="Arial"/>
              <a:buNone/>
            </a:pPr>
            <a:endParaRPr sz="1100" dirty="0">
              <a:solidFill>
                <a:schemeClr val="tx1"/>
              </a:solidFill>
            </a:endParaRPr>
          </a:p>
          <a:p>
            <a:pPr marL="457200" lvl="0" indent="0" algn="l" rtl="0">
              <a:lnSpc>
                <a:spcPct val="115000"/>
              </a:lnSpc>
              <a:spcBef>
                <a:spcPts val="0"/>
              </a:spcBef>
              <a:spcAft>
                <a:spcPts val="0"/>
              </a:spcAft>
              <a:buClr>
                <a:schemeClr val="dk1"/>
              </a:buClr>
              <a:buSzPts val="1100"/>
              <a:buFont typeface="Arial"/>
              <a:buNone/>
            </a:pPr>
            <a:endParaRPr sz="1100" dirty="0">
              <a:solidFill>
                <a:schemeClr val="tx1"/>
              </a:solidFill>
            </a:endParaRPr>
          </a:p>
          <a:p>
            <a:pPr marL="0" lvl="0" indent="0" algn="l" rtl="0">
              <a:lnSpc>
                <a:spcPct val="115000"/>
              </a:lnSpc>
              <a:spcBef>
                <a:spcPts val="0"/>
              </a:spcBef>
              <a:spcAft>
                <a:spcPts val="0"/>
              </a:spcAft>
              <a:buSzPts val="1100"/>
              <a:buNone/>
            </a:pPr>
            <a:r>
              <a:rPr lang="de-DE" dirty="0">
                <a:solidFill>
                  <a:schemeClr val="tx1"/>
                </a:solidFill>
              </a:rPr>
              <a:t>2023 outete sich </a:t>
            </a:r>
            <a:r>
              <a:rPr lang="de-DE" b="1" dirty="0">
                <a:solidFill>
                  <a:schemeClr val="tx1"/>
                </a:solidFill>
              </a:rPr>
              <a:t>Jakub </a:t>
            </a:r>
            <a:r>
              <a:rPr lang="de-DE" b="1" dirty="0" err="1">
                <a:solidFill>
                  <a:schemeClr val="tx1"/>
                </a:solidFill>
              </a:rPr>
              <a:t>Jankto</a:t>
            </a:r>
            <a:r>
              <a:rPr lang="de-DE" dirty="0">
                <a:solidFill>
                  <a:schemeClr val="tx1"/>
                </a:solidFill>
              </a:rPr>
              <a:t> als erster Profifußballer in Tschechien. Sein Verein Sparta Prag unterstützt ihn. </a:t>
            </a:r>
            <a:endParaRPr dirty="0">
              <a:solidFill>
                <a:schemeClr val="tx1"/>
              </a:solidFill>
            </a:endParaRPr>
          </a:p>
          <a:p>
            <a:pPr marL="0" lvl="0" indent="0" algn="l" rtl="0">
              <a:lnSpc>
                <a:spcPct val="115000"/>
              </a:lnSpc>
              <a:spcBef>
                <a:spcPts val="0"/>
              </a:spcBef>
              <a:spcAft>
                <a:spcPts val="0"/>
              </a:spcAft>
              <a:buSzPts val="1100"/>
              <a:buNone/>
            </a:pPr>
            <a:endParaRPr sz="1100" dirty="0">
              <a:solidFill>
                <a:schemeClr val="tx1"/>
              </a:solidFill>
            </a:endParaRPr>
          </a:p>
          <a:p>
            <a:pPr marL="0" lvl="0" indent="0" algn="l" rtl="0">
              <a:lnSpc>
                <a:spcPct val="115000"/>
              </a:lnSpc>
              <a:spcBef>
                <a:spcPts val="0"/>
              </a:spcBef>
              <a:spcAft>
                <a:spcPts val="0"/>
              </a:spcAft>
              <a:buSzPts val="1100"/>
              <a:buNone/>
            </a:pPr>
            <a:endParaRPr sz="1100" dirty="0">
              <a:solidFill>
                <a:schemeClr val="tx1"/>
              </a:solidFill>
            </a:endParaRPr>
          </a:p>
          <a:p>
            <a:pPr marL="0" lvl="0" indent="0" algn="l" rtl="0">
              <a:lnSpc>
                <a:spcPct val="115000"/>
              </a:lnSpc>
              <a:spcBef>
                <a:spcPts val="0"/>
              </a:spcBef>
              <a:spcAft>
                <a:spcPts val="0"/>
              </a:spcAft>
              <a:buSzPts val="1100"/>
              <a:buNone/>
            </a:pPr>
            <a:endParaRPr lang="de-AT" sz="1100" dirty="0">
              <a:solidFill>
                <a:schemeClr val="tx1"/>
              </a:solidFill>
            </a:endParaRPr>
          </a:p>
          <a:p>
            <a:pPr marL="0" lvl="0" indent="0" algn="l" rtl="0">
              <a:lnSpc>
                <a:spcPct val="115000"/>
              </a:lnSpc>
              <a:spcBef>
                <a:spcPts val="0"/>
              </a:spcBef>
              <a:spcAft>
                <a:spcPts val="0"/>
              </a:spcAft>
              <a:buSzPts val="1100"/>
              <a:buNone/>
            </a:pPr>
            <a:endParaRPr sz="1100" dirty="0">
              <a:solidFill>
                <a:schemeClr val="tx1"/>
              </a:solidFill>
            </a:endParaRPr>
          </a:p>
          <a:p>
            <a:pPr lvl="0" algn="l" rtl="0">
              <a:lnSpc>
                <a:spcPct val="115000"/>
              </a:lnSpc>
              <a:spcBef>
                <a:spcPts val="0"/>
              </a:spcBef>
              <a:spcAft>
                <a:spcPts val="0"/>
              </a:spcAft>
              <a:buClr>
                <a:schemeClr val="dk1"/>
              </a:buClr>
              <a:buSzPts val="1100"/>
            </a:pPr>
            <a:r>
              <a:rPr lang="de-DE" sz="1100" dirty="0">
                <a:solidFill>
                  <a:schemeClr val="tx1"/>
                </a:solidFill>
              </a:rPr>
              <a:t>Bilder der drei Sportler finden sich auf: </a:t>
            </a: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u="sng" dirty="0">
                <a:solidFill>
                  <a:schemeClr val="tx1"/>
                </a:solidFill>
                <a:hlinkClick r:id="rId4">
                  <a:extLst>
                    <a:ext uri="{A12FA001-AC4F-418D-AE19-62706E023703}">
                      <ahyp:hlinkClr xmlns:ahyp="http://schemas.microsoft.com/office/drawing/2018/hyperlinkcolor" val="tx"/>
                    </a:ext>
                  </a:extLst>
                </a:hlinkClick>
              </a:rPr>
              <a:t>de.wikipedia.org/</a:t>
            </a:r>
            <a:r>
              <a:rPr lang="de-DE" sz="1100" u="sng" dirty="0" err="1">
                <a:solidFill>
                  <a:schemeClr val="tx1"/>
                </a:solidFill>
                <a:hlinkClick r:id="rId4">
                  <a:extLst>
                    <a:ext uri="{A12FA001-AC4F-418D-AE19-62706E023703}">
                      <ahyp:hlinkClr xmlns:ahyp="http://schemas.microsoft.com/office/drawing/2018/hyperlinkcolor" val="tx"/>
                    </a:ext>
                  </a:extLst>
                </a:hlinkClick>
              </a:rPr>
              <a:t>wiki</a:t>
            </a:r>
            <a:r>
              <a:rPr lang="de-DE" sz="1100" u="sng" dirty="0">
                <a:solidFill>
                  <a:schemeClr val="tx1"/>
                </a:solidFill>
                <a:hlinkClick r:id="rId4">
                  <a:extLst>
                    <a:ext uri="{A12FA001-AC4F-418D-AE19-62706E023703}">
                      <ahyp:hlinkClr xmlns:ahyp="http://schemas.microsoft.com/office/drawing/2018/hyperlinkcolor" val="tx"/>
                    </a:ext>
                  </a:extLst>
                </a:hlinkClick>
              </a:rPr>
              <a:t>/Datei:Thomas_Hitzlsperger_2014-01-03_001.jpg</a:t>
            </a:r>
            <a:endParaRPr lang="de-DE" sz="1100" dirty="0">
              <a:solidFill>
                <a:schemeClr val="tx1"/>
              </a:solidFil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u="sng" dirty="0">
                <a:solidFill>
                  <a:schemeClr val="tx1"/>
                </a:solidFill>
                <a:hlinkClick r:id="rId5">
                  <a:extLst>
                    <a:ext uri="{A12FA001-AC4F-418D-AE19-62706E023703}">
                      <ahyp:hlinkClr xmlns:ahyp="http://schemas.microsoft.com/office/drawing/2018/hyperlinkcolor" val="tx"/>
                    </a:ext>
                  </a:extLst>
                </a:hlinkClick>
              </a:rPr>
              <a:t>e0.365dm.com/22/05/768x432/skysports-jake-daniels-blackpool-fc_5773469.jpg?20220516120033</a:t>
            </a:r>
            <a:endParaRPr sz="1100" dirty="0">
              <a:solidFill>
                <a:schemeClr val="tx1"/>
              </a:solidFill>
            </a:endParaRPr>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de-DE" sz="1100" u="sng" dirty="0">
                <a:solidFill>
                  <a:schemeClr val="tx1"/>
                </a:solidFill>
                <a:hlinkClick r:id="rId6">
                  <a:extLst>
                    <a:ext uri="{A12FA001-AC4F-418D-AE19-62706E023703}">
                      <ahyp:hlinkClr xmlns:ahyp="http://schemas.microsoft.com/office/drawing/2018/hyperlinkcolor" val="tx"/>
                    </a:ext>
                  </a:extLst>
                </a:hlinkClick>
              </a:rPr>
              <a:t>upload.wikimedia.org/</a:t>
            </a:r>
            <a:r>
              <a:rPr lang="de-DE" sz="1100" u="sng" dirty="0" err="1">
                <a:solidFill>
                  <a:schemeClr val="tx1"/>
                </a:solidFill>
                <a:hlinkClick r:id="rId6">
                  <a:extLst>
                    <a:ext uri="{A12FA001-AC4F-418D-AE19-62706E023703}">
                      <ahyp:hlinkClr xmlns:ahyp="http://schemas.microsoft.com/office/drawing/2018/hyperlinkcolor" val="tx"/>
                    </a:ext>
                  </a:extLst>
                </a:hlinkClick>
              </a:rPr>
              <a:t>wikipedia</a:t>
            </a:r>
            <a:r>
              <a:rPr lang="de-DE" sz="1100" u="sng" dirty="0">
                <a:solidFill>
                  <a:schemeClr val="tx1"/>
                </a:solidFill>
                <a:hlinkClick r:id="rId6">
                  <a:extLst>
                    <a:ext uri="{A12FA001-AC4F-418D-AE19-62706E023703}">
                      <ahyp:hlinkClr xmlns:ahyp="http://schemas.microsoft.com/office/drawing/2018/hyperlinkcolor" val="tx"/>
                    </a:ext>
                  </a:extLst>
                </a:hlinkClick>
              </a:rPr>
              <a:t>/</a:t>
            </a:r>
            <a:r>
              <a:rPr lang="de-DE" sz="1100" u="sng" dirty="0" err="1">
                <a:solidFill>
                  <a:schemeClr val="tx1"/>
                </a:solidFill>
                <a:hlinkClick r:id="rId6">
                  <a:extLst>
                    <a:ext uri="{A12FA001-AC4F-418D-AE19-62706E023703}">
                      <ahyp:hlinkClr xmlns:ahyp="http://schemas.microsoft.com/office/drawing/2018/hyperlinkcolor" val="tx"/>
                    </a:ext>
                  </a:extLst>
                </a:hlinkClick>
              </a:rPr>
              <a:t>commons</a:t>
            </a:r>
            <a:r>
              <a:rPr lang="de-DE" sz="1100" u="sng" dirty="0">
                <a:solidFill>
                  <a:schemeClr val="tx1"/>
                </a:solidFill>
                <a:hlinkClick r:id="rId6">
                  <a:extLst>
                    <a:ext uri="{A12FA001-AC4F-418D-AE19-62706E023703}">
                      <ahyp:hlinkClr xmlns:ahyp="http://schemas.microsoft.com/office/drawing/2018/hyperlinkcolor" val="tx"/>
                    </a:ext>
                  </a:extLst>
                </a:hlinkClick>
              </a:rPr>
              <a:t>/</a:t>
            </a:r>
            <a:r>
              <a:rPr lang="de-DE" sz="1100" u="sng" dirty="0" err="1">
                <a:solidFill>
                  <a:schemeClr val="tx1"/>
                </a:solidFill>
                <a:hlinkClick r:id="rId6">
                  <a:extLst>
                    <a:ext uri="{A12FA001-AC4F-418D-AE19-62706E023703}">
                      <ahyp:hlinkClr xmlns:ahyp="http://schemas.microsoft.com/office/drawing/2018/hyperlinkcolor" val="tx"/>
                    </a:ext>
                  </a:extLst>
                </a:hlinkClick>
              </a:rPr>
              <a:t>thumb</a:t>
            </a:r>
            <a:r>
              <a:rPr lang="de-DE" sz="1100" u="sng" dirty="0">
                <a:solidFill>
                  <a:schemeClr val="tx1"/>
                </a:solidFill>
                <a:hlinkClick r:id="rId6">
                  <a:extLst>
                    <a:ext uri="{A12FA001-AC4F-418D-AE19-62706E023703}">
                      <ahyp:hlinkClr xmlns:ahyp="http://schemas.microsoft.com/office/drawing/2018/hyperlinkcolor" val="tx"/>
                    </a:ext>
                  </a:extLst>
                </a:hlinkClick>
              </a:rPr>
              <a:t>/4/4e/Jakub_Jankto%2C_Czech_Rp.-Montenegro_EURO_2020_QR_10-06-2019.jpg/250px-Jakub_Jankto%2C_Czech_Rp.-Montenegro_EURO_2020_QR_10-06-2019.jpg</a:t>
            </a:r>
            <a:r>
              <a:rPr lang="de-DE" sz="1100" dirty="0">
                <a:solidFill>
                  <a:schemeClr val="tx1"/>
                </a:solidFill>
              </a:rPr>
              <a:t> </a:t>
            </a:r>
            <a:endParaRPr sz="11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e586186c0d_0_51"/>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84" name="Google Shape;184;g2e586186c0d_0_51"/>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85" name="Google Shape;185;g2e586186c0d_0_51"/>
          <p:cNvSpPr/>
          <p:nvPr/>
        </p:nvSpPr>
        <p:spPr>
          <a:xfrm>
            <a:off x="711200" y="1222850"/>
            <a:ext cx="7384836" cy="4090200"/>
          </a:xfrm>
          <a:prstGeom prst="rect">
            <a:avLst/>
          </a:prstGeom>
          <a:noFill/>
          <a:ln>
            <a:noFill/>
          </a:ln>
        </p:spPr>
        <p:txBody>
          <a:bodyPr spcFirstLastPara="1" wrap="square" lIns="91425" tIns="45700" rIns="91425" bIns="45700" anchor="t" anchorCtr="0">
            <a:noAutofit/>
          </a:bodyPr>
          <a:lstStyle/>
          <a:p>
            <a:pPr>
              <a:lnSpc>
                <a:spcPct val="120000"/>
              </a:lnSpc>
            </a:pPr>
            <a:r>
              <a:rPr lang="de-DE" b="1" dirty="0">
                <a:solidFill>
                  <a:schemeClr val="dk1"/>
                </a:solidFill>
              </a:rPr>
              <a:t>Tipp I:</a:t>
            </a:r>
            <a:r>
              <a:rPr lang="de-DE" dirty="0">
                <a:solidFill>
                  <a:schemeClr val="dk1"/>
                </a:solidFill>
              </a:rPr>
              <a:t> Bis 13.1.2026 kann in der ARD Mediathek noch der Film “Homosexualität im Profifußball” </a:t>
            </a:r>
            <a:r>
              <a:rPr lang="de-DE" dirty="0">
                <a:solidFill>
                  <a:schemeClr val="tx1"/>
                </a:solidFill>
              </a:rPr>
              <a:t>angeschaut werden: </a:t>
            </a:r>
          </a:p>
          <a:p>
            <a:pPr marL="0" marR="0" lvl="0" indent="0" algn="l" rtl="0">
              <a:lnSpc>
                <a:spcPct val="120000"/>
              </a:lnSpc>
              <a:spcBef>
                <a:spcPts val="0"/>
              </a:spcBef>
              <a:spcAft>
                <a:spcPts val="0"/>
              </a:spcAft>
              <a:buNone/>
            </a:pPr>
            <a:r>
              <a:rPr lang="de-DE" sz="1100" u="sng" dirty="0">
                <a:solidFill>
                  <a:schemeClr val="tx1"/>
                </a:solidFill>
                <a:hlinkClick r:id="rId3">
                  <a:extLst>
                    <a:ext uri="{A12FA001-AC4F-418D-AE19-62706E023703}">
                      <ahyp:hlinkClr xmlns:ahyp="http://schemas.microsoft.com/office/drawing/2018/hyperlinkcolor" val="tx"/>
                    </a:ext>
                  </a:extLst>
                </a:hlinkClick>
              </a:rPr>
              <a:t>ardmediathek.de/</a:t>
            </a:r>
            <a:r>
              <a:rPr lang="de-DE" sz="1100" u="sng" dirty="0" err="1">
                <a:solidFill>
                  <a:schemeClr val="tx1"/>
                </a:solidFill>
                <a:hlinkClick r:id="rId3">
                  <a:extLst>
                    <a:ext uri="{A12FA001-AC4F-418D-AE19-62706E023703}">
                      <ahyp:hlinkClr xmlns:ahyp="http://schemas.microsoft.com/office/drawing/2018/hyperlinkcolor" val="tx"/>
                    </a:ext>
                  </a:extLst>
                </a:hlinkClick>
              </a:rPr>
              <a:t>video</a:t>
            </a:r>
            <a:r>
              <a:rPr lang="de-DE" sz="1100" u="sng" dirty="0">
                <a:solidFill>
                  <a:schemeClr val="tx1"/>
                </a:solidFill>
                <a:hlinkClick r:id="rId3">
                  <a:extLst>
                    <a:ext uri="{A12FA001-AC4F-418D-AE19-62706E023703}">
                      <ahyp:hlinkClr xmlns:ahyp="http://schemas.microsoft.com/office/drawing/2018/hyperlinkcolor" val="tx"/>
                    </a:ext>
                  </a:extLst>
                </a:hlinkClick>
              </a:rPr>
              <a:t>/blickpunkt-sport/der-erste-</a:t>
            </a:r>
            <a:r>
              <a:rPr lang="de-DE" sz="1100" u="sng" dirty="0" err="1">
                <a:solidFill>
                  <a:schemeClr val="tx1"/>
                </a:solidFill>
                <a:hlinkClick r:id="rId3">
                  <a:extLst>
                    <a:ext uri="{A12FA001-AC4F-418D-AE19-62706E023703}">
                      <ahyp:hlinkClr xmlns:ahyp="http://schemas.microsoft.com/office/drawing/2018/hyperlinkcolor" val="tx"/>
                    </a:ext>
                  </a:extLst>
                </a:hlinkClick>
              </a:rPr>
              <a:t>homosexualitaet</a:t>
            </a:r>
            <a:r>
              <a:rPr lang="de-DE" sz="1100" u="sng" dirty="0">
                <a:solidFill>
                  <a:schemeClr val="tx1"/>
                </a:solidFill>
                <a:hlinkClick r:id="rId3">
                  <a:extLst>
                    <a:ext uri="{A12FA001-AC4F-418D-AE19-62706E023703}">
                      <ahyp:hlinkClr xmlns:ahyp="http://schemas.microsoft.com/office/drawing/2018/hyperlinkcolor" val="tx"/>
                    </a:ext>
                  </a:extLst>
                </a:hlinkClick>
              </a:rPr>
              <a:t>-im-</a:t>
            </a:r>
            <a:r>
              <a:rPr lang="de-DE" sz="1100" u="sng" dirty="0" err="1">
                <a:solidFill>
                  <a:schemeClr val="tx1"/>
                </a:solidFill>
                <a:hlinkClick r:id="rId3">
                  <a:extLst>
                    <a:ext uri="{A12FA001-AC4F-418D-AE19-62706E023703}">
                      <ahyp:hlinkClr xmlns:ahyp="http://schemas.microsoft.com/office/drawing/2018/hyperlinkcolor" val="tx"/>
                    </a:ext>
                  </a:extLst>
                </a:hlinkClick>
              </a:rPr>
              <a:t>profifussball</a:t>
            </a:r>
            <a:r>
              <a:rPr lang="de-DE" sz="1100" u="sng" dirty="0">
                <a:solidFill>
                  <a:schemeClr val="tx1"/>
                </a:solidFill>
                <a:hlinkClick r:id="rId3">
                  <a:extLst>
                    <a:ext uri="{A12FA001-AC4F-418D-AE19-62706E023703}">
                      <ahyp:hlinkClr xmlns:ahyp="http://schemas.microsoft.com/office/drawing/2018/hyperlinkcolor" val="tx"/>
                    </a:ext>
                  </a:extLst>
                </a:hlinkClick>
              </a:rPr>
              <a:t>/</a:t>
            </a:r>
            <a:r>
              <a:rPr lang="de-DE" sz="1100" u="sng" dirty="0" err="1">
                <a:solidFill>
                  <a:schemeClr val="tx1"/>
                </a:solidFill>
                <a:hlinkClick r:id="rId3">
                  <a:extLst>
                    <a:ext uri="{A12FA001-AC4F-418D-AE19-62706E023703}">
                      <ahyp:hlinkClr xmlns:ahyp="http://schemas.microsoft.com/office/drawing/2018/hyperlinkcolor" val="tx"/>
                    </a:ext>
                  </a:extLst>
                </a:hlinkClick>
              </a:rPr>
              <a:t>br</a:t>
            </a:r>
            <a:r>
              <a:rPr lang="de-DE" sz="1100" u="sng" dirty="0">
                <a:solidFill>
                  <a:schemeClr val="tx1"/>
                </a:solidFill>
                <a:hlinkClick r:id="rId3">
                  <a:extLst>
                    <a:ext uri="{A12FA001-AC4F-418D-AE19-62706E023703}">
                      <ahyp:hlinkClr xmlns:ahyp="http://schemas.microsoft.com/office/drawing/2018/hyperlinkcolor" val="tx"/>
                    </a:ext>
                  </a:extLst>
                </a:hlinkClick>
              </a:rPr>
              <a:t>-fernsehen/Y3JpZDovL2JyLmRlL2Jyb2FkY2FzdFNjaGVkdWxlU2xvdC80MjU2NzMwOTA4MTNfRjIwMjNXTzAyMTg1N0Ew</a:t>
            </a:r>
            <a:endParaRPr lang="de-DE" sz="1100" u="sng" dirty="0">
              <a:solidFill>
                <a:schemeClr val="tx1"/>
              </a:solidFill>
            </a:endParaRPr>
          </a:p>
          <a:p>
            <a:pPr marL="0" marR="0" lvl="0" indent="0" algn="l" rtl="0">
              <a:lnSpc>
                <a:spcPct val="120000"/>
              </a:lnSpc>
              <a:spcBef>
                <a:spcPts val="0"/>
              </a:spcBef>
              <a:spcAft>
                <a:spcPts val="0"/>
              </a:spcAft>
              <a:buNone/>
            </a:pP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de-DE" b="1" dirty="0">
                <a:solidFill>
                  <a:schemeClr val="tx1"/>
                </a:solidFill>
              </a:rPr>
              <a:t>Tipp II:</a:t>
            </a:r>
            <a:r>
              <a:rPr lang="de-DE" dirty="0">
                <a:solidFill>
                  <a:schemeClr val="tx1"/>
                </a:solidFill>
              </a:rPr>
              <a:t> Lied “Der Tag wird kommen” (9’08) von Marcus Wiebusch, Sänger und Frontmann der Indie-Rock-Band Kettcar: </a:t>
            </a:r>
            <a:r>
              <a:rPr lang="de-DE" sz="1100" u="sng" dirty="0">
                <a:solidFill>
                  <a:schemeClr val="tx1"/>
                </a:solidFill>
                <a:hlinkClick r:id="rId4">
                  <a:extLst>
                    <a:ext uri="{A12FA001-AC4F-418D-AE19-62706E023703}">
                      <ahyp:hlinkClr xmlns:ahyp="http://schemas.microsoft.com/office/drawing/2018/hyperlinkcolor" val="tx"/>
                    </a:ext>
                  </a:extLst>
                </a:hlinkClick>
              </a:rPr>
              <a:t>www.youtube.com/watch?v=-qOg8E4Tzto</a:t>
            </a:r>
            <a:endParaRPr sz="1100" dirty="0">
              <a:solidFill>
                <a:schemeClr val="tx1"/>
              </a:solidFill>
            </a:endParaRPr>
          </a:p>
          <a:p>
            <a:pPr marL="0" lvl="0" indent="0" algn="l" rtl="0">
              <a:lnSpc>
                <a:spcPct val="115000"/>
              </a:lnSpc>
              <a:spcBef>
                <a:spcPts val="0"/>
              </a:spcBef>
              <a:spcAft>
                <a:spcPts val="0"/>
              </a:spcAft>
              <a:buSzPts val="1100"/>
              <a:buNone/>
            </a:pPr>
            <a:endParaRPr dirty="0">
              <a:solidFill>
                <a:schemeClr val="tx1"/>
              </a:solidFill>
            </a:endParaRPr>
          </a:p>
          <a:p>
            <a:pPr marL="0" lvl="0" indent="0" algn="l" rtl="0">
              <a:lnSpc>
                <a:spcPct val="115000"/>
              </a:lnSpc>
              <a:spcBef>
                <a:spcPts val="0"/>
              </a:spcBef>
              <a:spcAft>
                <a:spcPts val="0"/>
              </a:spcAft>
              <a:buClr>
                <a:schemeClr val="dk1"/>
              </a:buClr>
              <a:buSzPts val="1100"/>
              <a:buFont typeface="Arial"/>
              <a:buNone/>
            </a:pPr>
            <a:r>
              <a:rPr lang="de-DE" b="1" dirty="0">
                <a:solidFill>
                  <a:schemeClr val="tx1"/>
                </a:solidFill>
              </a:rPr>
              <a:t>Tipp III</a:t>
            </a:r>
            <a:r>
              <a:rPr lang="de-DE" dirty="0">
                <a:solidFill>
                  <a:schemeClr val="tx1"/>
                </a:solidFill>
              </a:rPr>
              <a:t>: Artikel über 120 lesbische, bisexuelle oder queere Fußballer*innen bei der WM 2023 im L-MAG (dort finden sich auch Bilder): </a:t>
            </a:r>
            <a:br>
              <a:rPr lang="de-DE" dirty="0">
                <a:solidFill>
                  <a:schemeClr val="tx1"/>
                </a:solidFill>
              </a:rPr>
            </a:br>
            <a:r>
              <a:rPr lang="de-DE" sz="1100" u="sng" dirty="0">
                <a:solidFill>
                  <a:schemeClr val="tx1"/>
                </a:solidFill>
                <a:hlinkClick r:id="rId5">
                  <a:extLst>
                    <a:ext uri="{A12FA001-AC4F-418D-AE19-62706E023703}">
                      <ahyp:hlinkClr xmlns:ahyp="http://schemas.microsoft.com/office/drawing/2018/hyperlinkcolor" val="tx"/>
                    </a:ext>
                  </a:extLst>
                </a:hlinkClick>
              </a:rPr>
              <a:t>www.l-mag.de/news-1010/fussball-wm-rekord-ueber-100-lesbische-und-queere-spielerinnen.html</a:t>
            </a:r>
            <a:r>
              <a:rPr lang="de-DE" sz="1100" dirty="0">
                <a:solidFill>
                  <a:schemeClr val="tx1"/>
                </a:solidFill>
              </a:rPr>
              <a:t>. </a:t>
            </a:r>
            <a:endParaRPr sz="1100" dirty="0">
              <a:solidFill>
                <a:schemeClr val="tx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sz="1100"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e586186c0d_0_12"/>
          <p:cNvSpPr/>
          <p:nvPr/>
        </p:nvSpPr>
        <p:spPr>
          <a:xfrm>
            <a:off x="612130" y="4288830"/>
            <a:ext cx="3743400"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193" name="Google Shape;193;g2e586186c0d_0_12"/>
          <p:cNvSpPr txBox="1"/>
          <p:nvPr/>
        </p:nvSpPr>
        <p:spPr>
          <a:xfrm>
            <a:off x="683568" y="4364236"/>
            <a:ext cx="3600600" cy="611100"/>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  </a:t>
            </a:r>
            <a:r>
              <a:rPr lang="de-DE" sz="2400">
                <a:solidFill>
                  <a:srgbClr val="FFFFFF"/>
                </a:solidFill>
              </a:rPr>
              <a:t>Nemo</a:t>
            </a:r>
            <a:endParaRPr/>
          </a:p>
        </p:txBody>
      </p:sp>
      <p:sp>
        <p:nvSpPr>
          <p:cNvPr id="194" name="Google Shape;194;g2e586186c0d_0_12"/>
          <p:cNvSpPr txBox="1"/>
          <p:nvPr/>
        </p:nvSpPr>
        <p:spPr>
          <a:xfrm>
            <a:off x="683568" y="5156399"/>
            <a:ext cx="3600600" cy="612900"/>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C  Kerosin95</a:t>
            </a:r>
            <a:endParaRPr/>
          </a:p>
        </p:txBody>
      </p:sp>
      <p:sp>
        <p:nvSpPr>
          <p:cNvPr id="195" name="Google Shape;195;g2e586186c0d_0_12"/>
          <p:cNvSpPr txBox="1"/>
          <p:nvPr/>
        </p:nvSpPr>
        <p:spPr>
          <a:xfrm>
            <a:off x="4715818" y="5156399"/>
            <a:ext cx="3600600" cy="611100"/>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a:t>
            </a:r>
            <a:r>
              <a:rPr lang="de-DE" sz="2400">
                <a:solidFill>
                  <a:srgbClr val="FFFFFF"/>
                </a:solidFill>
              </a:rPr>
              <a:t>Mavi Phoenix</a:t>
            </a:r>
            <a:r>
              <a:rPr lang="de-DE" sz="2400" b="0" i="0" u="none" strike="noStrike" cap="none">
                <a:solidFill>
                  <a:srgbClr val="FFFFFF"/>
                </a:solidFill>
                <a:latin typeface="Arial"/>
                <a:ea typeface="Arial"/>
                <a:cs typeface="Arial"/>
                <a:sym typeface="Arial"/>
              </a:rPr>
              <a:t> </a:t>
            </a:r>
            <a:endParaRPr/>
          </a:p>
        </p:txBody>
      </p:sp>
      <p:sp>
        <p:nvSpPr>
          <p:cNvPr id="196" name="Google Shape;196;g2e586186c0d_0_12"/>
          <p:cNvSpPr txBox="1"/>
          <p:nvPr/>
        </p:nvSpPr>
        <p:spPr>
          <a:xfrm>
            <a:off x="683568" y="2852936"/>
            <a:ext cx="7632600" cy="1295400"/>
          </a:xfrm>
          <a:prstGeom prst="rect">
            <a:avLst/>
          </a:prstGeom>
          <a:solidFill>
            <a:srgbClr val="8C7FAB"/>
          </a:solidFill>
          <a:ln>
            <a:noFill/>
          </a:ln>
        </p:spPr>
        <p:txBody>
          <a:bodyPr spcFirstLastPara="1" wrap="square" lIns="90000" tIns="46800" rIns="90000" bIns="46800" anchor="ctr" anchorCtr="0">
            <a:noAutofit/>
          </a:bodyPr>
          <a:lstStyle/>
          <a:p>
            <a:pPr marL="0" lvl="0" indent="0" algn="ctr" rtl="0">
              <a:lnSpc>
                <a:spcPct val="115000"/>
              </a:lnSpc>
              <a:spcBef>
                <a:spcPts val="0"/>
              </a:spcBef>
              <a:spcAft>
                <a:spcPts val="0"/>
              </a:spcAft>
              <a:buNone/>
            </a:pPr>
            <a:r>
              <a:rPr lang="de-DE" sz="2400">
                <a:solidFill>
                  <a:schemeClr val="lt1"/>
                </a:solidFill>
              </a:rPr>
              <a:t>Welche nonbinäre Person gewann 2024 den Eurovision Song Contest?</a:t>
            </a:r>
            <a:endParaRPr/>
          </a:p>
        </p:txBody>
      </p:sp>
      <p:sp>
        <p:nvSpPr>
          <p:cNvPr id="197" name="Google Shape;197;g2e586186c0d_0_12"/>
          <p:cNvSpPr txBox="1"/>
          <p:nvPr/>
        </p:nvSpPr>
        <p:spPr>
          <a:xfrm>
            <a:off x="4715818" y="4364236"/>
            <a:ext cx="3600600" cy="611100"/>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Conchita Wurst</a:t>
            </a:r>
            <a:endParaRPr/>
          </a:p>
        </p:txBody>
      </p:sp>
      <p:pic>
        <p:nvPicPr>
          <p:cNvPr id="9" name="Grafik 8">
            <a:extLst>
              <a:ext uri="{FF2B5EF4-FFF2-40B4-BE49-F238E27FC236}">
                <a16:creationId xmlns:a16="http://schemas.microsoft.com/office/drawing/2014/main" id="{69030774-6427-4800-A22C-06C5B2C8E7A1}"/>
              </a:ext>
            </a:extLst>
          </p:cNvPr>
          <p:cNvPicPr>
            <a:picLocks noChangeAspect="1"/>
          </p:cNvPicPr>
          <p:nvPr/>
        </p:nvPicPr>
        <p:blipFill>
          <a:blip r:embed="rId4"/>
          <a:stretch/>
        </p:blipFill>
        <p:spPr bwMode="auto">
          <a:xfrm>
            <a:off x="3791427" y="1167185"/>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92"/>
                                        </p:tgtEl>
                                        <p:attrNameLst>
                                          <p:attrName>style.visibility</p:attrName>
                                        </p:attrNameLst>
                                      </p:cBhvr>
                                      <p:to>
                                        <p:strVal val="visible"/>
                                      </p:to>
                                    </p:set>
                                    <p:anim calcmode="lin" valueType="num">
                                      <p:cBhvr additive="base">
                                        <p:cTn id="14" dur="500"/>
                                        <p:tgtEl>
                                          <p:spTgt spid="19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e586186c0d_0_23"/>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205" name="Google Shape;205;g2e586186c0d_0_23"/>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06" name="Google Shape;206;g2e586186c0d_0_23"/>
          <p:cNvSpPr/>
          <p:nvPr/>
        </p:nvSpPr>
        <p:spPr>
          <a:xfrm>
            <a:off x="698109" y="1465780"/>
            <a:ext cx="7542300" cy="1869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Lösung A:</a:t>
            </a:r>
            <a:r>
              <a:rPr lang="de-DE" sz="2400" b="0" i="0" u="none" strike="noStrike" cap="none" dirty="0">
                <a:solidFill>
                  <a:schemeClr val="dk1"/>
                </a:solidFill>
                <a:latin typeface="Arial"/>
                <a:ea typeface="Arial"/>
                <a:cs typeface="Arial"/>
                <a:sym typeface="Arial"/>
              </a:rPr>
              <a:t> </a:t>
            </a:r>
            <a:r>
              <a:rPr lang="de-DE" sz="2400" b="1" dirty="0">
                <a:solidFill>
                  <a:schemeClr val="dk1"/>
                </a:solidFill>
              </a:rPr>
              <a:t>Nemo</a:t>
            </a:r>
            <a:r>
              <a:rPr lang="de-DE" sz="2400" b="0" i="0" u="none" strike="noStrike" cap="none" dirty="0">
                <a:solidFill>
                  <a:schemeClr val="dk1"/>
                </a:solidFill>
                <a:latin typeface="Arial"/>
                <a:ea typeface="Arial"/>
                <a:cs typeface="Arial"/>
                <a:sym typeface="Arial"/>
              </a:rPr>
              <a:t> </a:t>
            </a:r>
            <a:br>
              <a:rPr lang="de-DE" sz="2400" b="0" i="0" u="none" strike="noStrike" cap="none" dirty="0">
                <a:solidFill>
                  <a:schemeClr val="dk1"/>
                </a:solidFill>
                <a:latin typeface="Arial"/>
                <a:ea typeface="Arial"/>
                <a:cs typeface="Arial"/>
                <a:sym typeface="Arial"/>
              </a:rPr>
            </a:br>
            <a:r>
              <a:rPr lang="de-DE" dirty="0" err="1">
                <a:solidFill>
                  <a:schemeClr val="dk1"/>
                </a:solidFill>
              </a:rPr>
              <a:t>Nemo</a:t>
            </a:r>
            <a:r>
              <a:rPr lang="de-DE" dirty="0">
                <a:solidFill>
                  <a:schemeClr val="dk1"/>
                </a:solidFill>
              </a:rPr>
              <a:t> aus der Schweiz siegte mit dem Song “The Code”, in dem es um Befreiung aus engen gesellschaftlichen Verhältnissen, Selbstermächtigung und </a:t>
            </a:r>
            <a:r>
              <a:rPr lang="de-DE" dirty="0" err="1">
                <a:solidFill>
                  <a:schemeClr val="dk1"/>
                </a:solidFill>
              </a:rPr>
              <a:t>Nonbinärität</a:t>
            </a:r>
            <a:r>
              <a:rPr lang="de-DE" dirty="0">
                <a:solidFill>
                  <a:schemeClr val="dk1"/>
                </a:solidFill>
              </a:rPr>
              <a:t> geht (siehe Liedzeile “</a:t>
            </a:r>
            <a:r>
              <a:rPr lang="de-DE" dirty="0" err="1">
                <a:solidFill>
                  <a:schemeClr val="dk1"/>
                </a:solidFill>
              </a:rPr>
              <a:t>Somewhere</a:t>
            </a:r>
            <a:r>
              <a:rPr lang="de-DE" dirty="0">
                <a:solidFill>
                  <a:schemeClr val="dk1"/>
                </a:solidFill>
              </a:rPr>
              <a:t> </a:t>
            </a:r>
            <a:r>
              <a:rPr lang="de-DE" dirty="0" err="1">
                <a:solidFill>
                  <a:schemeClr val="dk1"/>
                </a:solidFill>
              </a:rPr>
              <a:t>between</a:t>
            </a:r>
            <a:r>
              <a:rPr lang="de-DE" dirty="0">
                <a:solidFill>
                  <a:schemeClr val="dk1"/>
                </a:solidFill>
              </a:rPr>
              <a:t> </a:t>
            </a:r>
            <a:r>
              <a:rPr lang="de-DE" dirty="0" err="1">
                <a:solidFill>
                  <a:schemeClr val="dk1"/>
                </a:solidFill>
              </a:rPr>
              <a:t>the</a:t>
            </a:r>
            <a:r>
              <a:rPr lang="de-DE" dirty="0">
                <a:solidFill>
                  <a:schemeClr val="dk1"/>
                </a:solidFill>
              </a:rPr>
              <a:t> 0s and 1s / </a:t>
            </a:r>
            <a:r>
              <a:rPr lang="de-DE" dirty="0" err="1">
                <a:solidFill>
                  <a:schemeClr val="dk1"/>
                </a:solidFill>
              </a:rPr>
              <a:t>That’s</a:t>
            </a:r>
            <a:r>
              <a:rPr lang="de-DE" dirty="0">
                <a:solidFill>
                  <a:schemeClr val="dk1"/>
                </a:solidFill>
              </a:rPr>
              <a:t> </a:t>
            </a:r>
            <a:r>
              <a:rPr lang="de-DE" dirty="0" err="1">
                <a:solidFill>
                  <a:schemeClr val="dk1"/>
                </a:solidFill>
              </a:rPr>
              <a:t>where</a:t>
            </a:r>
            <a:r>
              <a:rPr lang="de-DE" dirty="0">
                <a:solidFill>
                  <a:schemeClr val="dk1"/>
                </a:solidFill>
              </a:rPr>
              <a:t> I </a:t>
            </a:r>
            <a:r>
              <a:rPr lang="de-DE" dirty="0" err="1">
                <a:solidFill>
                  <a:schemeClr val="dk1"/>
                </a:solidFill>
              </a:rPr>
              <a:t>found</a:t>
            </a:r>
            <a:r>
              <a:rPr lang="de-DE" dirty="0">
                <a:solidFill>
                  <a:schemeClr val="dk1"/>
                </a:solidFill>
              </a:rPr>
              <a:t> </a:t>
            </a:r>
            <a:r>
              <a:rPr lang="de-DE" dirty="0" err="1">
                <a:solidFill>
                  <a:schemeClr val="dk1"/>
                </a:solidFill>
              </a:rPr>
              <a:t>my</a:t>
            </a:r>
            <a:r>
              <a:rPr lang="de-DE" dirty="0">
                <a:solidFill>
                  <a:schemeClr val="dk1"/>
                </a:solidFill>
              </a:rPr>
              <a:t> </a:t>
            </a:r>
            <a:r>
              <a:rPr lang="de-DE" dirty="0" err="1">
                <a:solidFill>
                  <a:schemeClr val="dk1"/>
                </a:solidFill>
              </a:rPr>
              <a:t>kingdom</a:t>
            </a:r>
            <a:r>
              <a:rPr lang="de-DE" dirty="0">
                <a:solidFill>
                  <a:schemeClr val="dk1"/>
                </a:solidFill>
              </a:rPr>
              <a:t> </a:t>
            </a:r>
            <a:r>
              <a:rPr lang="de-DE" dirty="0" err="1">
                <a:solidFill>
                  <a:schemeClr val="dk1"/>
                </a:solidFill>
              </a:rPr>
              <a:t>come</a:t>
            </a:r>
            <a:r>
              <a:rPr lang="de-DE" dirty="0">
                <a:solidFill>
                  <a:schemeClr val="dk1"/>
                </a:solidFill>
              </a:rPr>
              <a:t>”). In der Folge ist in der Schweiz die Debatte über einen dritten Geschlechtseintrag neu entbrannt.</a:t>
            </a: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r>
              <a:rPr lang="de-DE" sz="1100" dirty="0">
                <a:solidFill>
                  <a:schemeClr val="dk1"/>
                </a:solidFill>
              </a:rPr>
              <a:t>Lyrics</a:t>
            </a:r>
            <a:r>
              <a:rPr lang="de-DE" sz="1100" dirty="0">
                <a:solidFill>
                  <a:schemeClr val="tx1"/>
                </a:solidFill>
              </a:rPr>
              <a:t>: </a:t>
            </a:r>
            <a:r>
              <a:rPr lang="de-DE" sz="1100" u="sng" dirty="0">
                <a:solidFill>
                  <a:schemeClr val="tx1"/>
                </a:solidFill>
                <a:hlinkClick r:id="rId3">
                  <a:extLst>
                    <a:ext uri="{A12FA001-AC4F-418D-AE19-62706E023703}">
                      <ahyp:hlinkClr xmlns:ahyp="http://schemas.microsoft.com/office/drawing/2018/hyperlinkcolor" val="tx"/>
                    </a:ext>
                  </a:extLst>
                </a:hlinkClick>
              </a:rPr>
              <a:t>www.eurovision.de/news/Songtext-Nemo-The-Code,lyrics734.html</a:t>
            </a:r>
            <a:r>
              <a:rPr lang="de-DE" sz="1100" dirty="0">
                <a:solidFill>
                  <a:schemeClr val="tx1"/>
                </a:solidFill>
              </a:rPr>
              <a:t>; </a:t>
            </a:r>
            <a:endParaRPr sz="1100" dirty="0">
              <a:solidFill>
                <a:schemeClr val="tx1"/>
              </a:solidFill>
            </a:endParaRPr>
          </a:p>
          <a:p>
            <a:pPr marL="0" marR="0" lvl="0" indent="0" algn="l" rtl="0">
              <a:lnSpc>
                <a:spcPct val="120000"/>
              </a:lnSpc>
              <a:spcBef>
                <a:spcPts val="0"/>
              </a:spcBef>
              <a:spcAft>
                <a:spcPts val="0"/>
              </a:spcAft>
              <a:buNone/>
            </a:pPr>
            <a:r>
              <a:rPr lang="de-DE" sz="1100" dirty="0">
                <a:solidFill>
                  <a:schemeClr val="tx1"/>
                </a:solidFill>
              </a:rPr>
              <a:t>Lied: </a:t>
            </a:r>
            <a:r>
              <a:rPr lang="de-DE" sz="1100" u="sng" dirty="0">
                <a:solidFill>
                  <a:schemeClr val="tx1"/>
                </a:solidFill>
                <a:hlinkClick r:id="rId4">
                  <a:extLst>
                    <a:ext uri="{A12FA001-AC4F-418D-AE19-62706E023703}">
                      <ahyp:hlinkClr xmlns:ahyp="http://schemas.microsoft.com/office/drawing/2018/hyperlinkcolor" val="tx"/>
                    </a:ext>
                  </a:extLst>
                </a:hlinkClick>
              </a:rPr>
              <a:t>www.eurovision.de/videos/2024/ESC-2024-Siegersong-The-Code-von-Nemo-aus-der-Schweiz,schweiz1272.htm</a:t>
            </a:r>
            <a:endParaRPr dirty="0">
              <a:solidFill>
                <a:schemeClr val="tx1"/>
              </a:solidFill>
            </a:endParaRPr>
          </a:p>
          <a:p>
            <a:pPr marL="0" marR="0" lvl="0" indent="0" algn="l" rtl="0">
              <a:lnSpc>
                <a:spcPct val="120000"/>
              </a:lnSpc>
              <a:spcBef>
                <a:spcPts val="0"/>
              </a:spcBef>
              <a:spcAft>
                <a:spcPts val="0"/>
              </a:spcAft>
              <a:buNone/>
            </a:pPr>
            <a:r>
              <a:rPr lang="de-DE" sz="1100" dirty="0">
                <a:solidFill>
                  <a:schemeClr val="tx1"/>
                </a:solidFill>
              </a:rPr>
              <a:t>Bildquelle: </a:t>
            </a:r>
            <a:r>
              <a:rPr lang="de-DE" sz="1100" dirty="0">
                <a:solidFill>
                  <a:schemeClr val="tx1"/>
                </a:solidFill>
                <a:hlinkClick r:id="rId5">
                  <a:extLst>
                    <a:ext uri="{A12FA001-AC4F-418D-AE19-62706E023703}">
                      <ahyp:hlinkClr xmlns:ahyp="http://schemas.microsoft.com/office/drawing/2018/hyperlinkcolor" val="tx"/>
                    </a:ext>
                  </a:extLst>
                </a:hlinkClick>
              </a:rPr>
              <a:t>wikimedia.org/</a:t>
            </a:r>
            <a:r>
              <a:rPr lang="de-DE" sz="1100" dirty="0" err="1">
                <a:solidFill>
                  <a:schemeClr val="tx1"/>
                </a:solidFill>
                <a:hlinkClick r:id="rId5">
                  <a:extLst>
                    <a:ext uri="{A12FA001-AC4F-418D-AE19-62706E023703}">
                      <ahyp:hlinkClr xmlns:ahyp="http://schemas.microsoft.com/office/drawing/2018/hyperlinkcolor" val="tx"/>
                    </a:ext>
                  </a:extLst>
                </a:hlinkClick>
              </a:rPr>
              <a:t>wiki</a:t>
            </a:r>
            <a:r>
              <a:rPr lang="de-DE" sz="1100" dirty="0">
                <a:solidFill>
                  <a:schemeClr val="tx1"/>
                </a:solidFill>
                <a:hlinkClick r:id="rId5">
                  <a:extLst>
                    <a:ext uri="{A12FA001-AC4F-418D-AE19-62706E023703}">
                      <ahyp:hlinkClr xmlns:ahyp="http://schemas.microsoft.com/office/drawing/2018/hyperlinkcolor" val="tx"/>
                    </a:ext>
                  </a:extLst>
                </a:hlinkClick>
              </a:rPr>
              <a:t>/File:Nemo,_Eurovision_2024_final_rehearsal_14.jpg</a:t>
            </a:r>
            <a:r>
              <a:rPr lang="de-DE" sz="1100" dirty="0">
                <a:solidFill>
                  <a:srgbClr val="0000FF"/>
                </a:solidFill>
                <a:hlinkClick r:id="rId5">
                  <a:extLst>
                    <a:ext uri="{A12FA001-AC4F-418D-AE19-62706E023703}">
                      <ahyp:hlinkClr xmlns:ahyp="http://schemas.microsoft.com/office/drawing/2018/hyperlinkcolor" val="tx"/>
                    </a:ext>
                  </a:extLst>
                </a:hlinkClick>
              </a:rPr>
              <a:t> </a:t>
            </a:r>
            <a:endParaRPr lang="de-DE" sz="1100" dirty="0">
              <a:solidFill>
                <a:schemeClr val="tx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p:txBody>
      </p:sp>
      <p:pic>
        <p:nvPicPr>
          <p:cNvPr id="3" name="Grafik 2">
            <a:extLst>
              <a:ext uri="{FF2B5EF4-FFF2-40B4-BE49-F238E27FC236}">
                <a16:creationId xmlns:a16="http://schemas.microsoft.com/office/drawing/2014/main" id="{E0024D76-1CAC-4556-889B-EBF5DB0B3E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31571" y="4056610"/>
            <a:ext cx="3593177" cy="23954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2"/>
          <p:cNvSpPr/>
          <p:nvPr/>
        </p:nvSpPr>
        <p:spPr>
          <a:xfrm>
            <a:off x="4644454" y="4288830"/>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33" name="Google Shape;33;p2"/>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 </a:t>
            </a:r>
            <a:r>
              <a:rPr lang="de-DE" sz="2400" b="0" i="0" u="none" strike="noStrike" cap="none">
                <a:solidFill>
                  <a:schemeClr val="lt1"/>
                </a:solidFill>
                <a:latin typeface="Arial"/>
                <a:ea typeface="Arial"/>
                <a:cs typeface="Arial"/>
                <a:sym typeface="Arial"/>
              </a:rPr>
              <a:t> </a:t>
            </a:r>
            <a:r>
              <a:rPr lang="de-DE" sz="1700">
                <a:solidFill>
                  <a:schemeClr val="lt1"/>
                </a:solidFill>
              </a:rPr>
              <a:t>LGBT+ Pride-Flagge</a:t>
            </a:r>
            <a:endParaRPr sz="1700">
              <a:solidFill>
                <a:schemeClr val="lt1"/>
              </a:solidFill>
            </a:endParaRPr>
          </a:p>
        </p:txBody>
      </p:sp>
      <p:sp>
        <p:nvSpPr>
          <p:cNvPr id="34" name="Google Shape;34;p2"/>
          <p:cNvSpPr txBox="1"/>
          <p:nvPr/>
        </p:nvSpPr>
        <p:spPr>
          <a:xfrm>
            <a:off x="683650" y="5156400"/>
            <a:ext cx="3600300" cy="680400"/>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354013" marR="0" lvl="0" indent="-354013" algn="l" rtl="0">
              <a:spcBef>
                <a:spcPts val="0"/>
              </a:spcBef>
              <a:spcAft>
                <a:spcPts val="0"/>
              </a:spcAft>
              <a:buNone/>
            </a:pPr>
            <a:r>
              <a:rPr lang="de-DE" sz="2400" b="0" i="0" u="none" strike="noStrike" cap="none">
                <a:solidFill>
                  <a:srgbClr val="FFFFFF"/>
                </a:solidFill>
                <a:latin typeface="Arial"/>
                <a:ea typeface="Arial"/>
                <a:cs typeface="Arial"/>
                <a:sym typeface="Arial"/>
              </a:rPr>
              <a:t>C 	</a:t>
            </a:r>
            <a:r>
              <a:rPr lang="de-DE" sz="1700">
                <a:solidFill>
                  <a:srgbClr val="FFFFFF"/>
                </a:solidFill>
              </a:rPr>
              <a:t>Regenbogenfahne</a:t>
            </a:r>
            <a:endParaRPr/>
          </a:p>
        </p:txBody>
      </p:sp>
      <p:sp>
        <p:nvSpPr>
          <p:cNvPr id="35" name="Google Shape;35;p2"/>
          <p:cNvSpPr txBox="1"/>
          <p:nvPr/>
        </p:nvSpPr>
        <p:spPr>
          <a:xfrm>
            <a:off x="4715900" y="5156400"/>
            <a:ext cx="3600300" cy="680400"/>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a:t>
            </a:r>
            <a:r>
              <a:rPr lang="de-DE" sz="1700">
                <a:solidFill>
                  <a:srgbClr val="FFFFFF"/>
                </a:solidFill>
              </a:rPr>
              <a:t>Flagge für sexuelle Vielfalt</a:t>
            </a:r>
            <a:endParaRPr/>
          </a:p>
        </p:txBody>
      </p:sp>
      <p:sp>
        <p:nvSpPr>
          <p:cNvPr id="36" name="Google Shape;36;p2"/>
          <p:cNvSpPr txBox="1"/>
          <p:nvPr/>
        </p:nvSpPr>
        <p:spPr>
          <a:xfrm>
            <a:off x="683642" y="2852936"/>
            <a:ext cx="7632700" cy="1295400"/>
          </a:xfrm>
          <a:prstGeom prst="rect">
            <a:avLst/>
          </a:prstGeom>
          <a:solidFill>
            <a:srgbClr val="8C7FAB"/>
          </a:solidFill>
          <a:ln>
            <a:noFill/>
          </a:ln>
        </p:spPr>
        <p:txBody>
          <a:bodyPr spcFirstLastPara="1" wrap="square" lIns="90000" tIns="46800" rIns="90000" bIns="46800" anchor="ctr" anchorCtr="0">
            <a:noAutofit/>
          </a:bodyPr>
          <a:lstStyle/>
          <a:p>
            <a:pPr marL="0" lvl="0" indent="0" algn="ctr" rtl="0">
              <a:lnSpc>
                <a:spcPct val="115000"/>
              </a:lnSpc>
              <a:spcBef>
                <a:spcPts val="0"/>
              </a:spcBef>
              <a:spcAft>
                <a:spcPts val="0"/>
              </a:spcAft>
              <a:buNone/>
            </a:pPr>
            <a:r>
              <a:rPr lang="de-DE" sz="2400">
                <a:solidFill>
                  <a:schemeClr val="lt1"/>
                </a:solidFill>
              </a:rPr>
              <a:t>Wie wird diese Flagge korrekterweise bezeichnet?</a:t>
            </a:r>
            <a:endParaRPr sz="2400" b="0" i="0" u="none" strike="noStrike" cap="none">
              <a:solidFill>
                <a:schemeClr val="lt1"/>
              </a:solidFill>
              <a:latin typeface="Arial"/>
              <a:ea typeface="Arial"/>
              <a:cs typeface="Arial"/>
              <a:sym typeface="Arial"/>
            </a:endParaRPr>
          </a:p>
        </p:txBody>
      </p:sp>
      <p:sp>
        <p:nvSpPr>
          <p:cNvPr id="37" name="Google Shape;37;p2"/>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a:t>
            </a:r>
            <a:r>
              <a:rPr lang="de-DE" sz="1700">
                <a:solidFill>
                  <a:schemeClr val="lt1"/>
                </a:solidFill>
              </a:rPr>
              <a:t>progressive Pride-Flagge</a:t>
            </a:r>
            <a:endParaRPr sz="1700">
              <a:solidFill>
                <a:schemeClr val="lt1"/>
              </a:solidFill>
            </a:endParaRPr>
          </a:p>
        </p:txBody>
      </p:sp>
      <p:pic>
        <p:nvPicPr>
          <p:cNvPr id="39" name="Google Shape;39;p2"/>
          <p:cNvPicPr preferRelativeResize="0"/>
          <p:nvPr/>
        </p:nvPicPr>
        <p:blipFill>
          <a:blip r:embed="rId4">
            <a:alphaModFix/>
          </a:blip>
          <a:stretch>
            <a:fillRect/>
          </a:stretch>
        </p:blipFill>
        <p:spPr>
          <a:xfrm>
            <a:off x="683650" y="1208275"/>
            <a:ext cx="2238375" cy="1428750"/>
          </a:xfrm>
          <a:prstGeom prst="rect">
            <a:avLst/>
          </a:prstGeom>
          <a:noFill/>
          <a:ln>
            <a:noFill/>
          </a:ln>
        </p:spPr>
      </p:pic>
      <p:pic>
        <p:nvPicPr>
          <p:cNvPr id="11" name="Grafik 10">
            <a:extLst>
              <a:ext uri="{FF2B5EF4-FFF2-40B4-BE49-F238E27FC236}">
                <a16:creationId xmlns:a16="http://schemas.microsoft.com/office/drawing/2014/main" id="{54259BBE-1E98-4108-A2E4-F10FE0AA343C}"/>
              </a:ext>
            </a:extLst>
          </p:cNvPr>
          <p:cNvPicPr>
            <a:picLocks noChangeAspect="1"/>
          </p:cNvPicPr>
          <p:nvPr/>
        </p:nvPicPr>
        <p:blipFill>
          <a:blip r:embed="rId5"/>
          <a:stretch/>
        </p:blipFill>
        <p:spPr bwMode="auto">
          <a:xfrm>
            <a:off x="3719419" y="1109946"/>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p:tgtEl>
                                          <p:spTgt spid="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e586186c0d_0_0"/>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214" name="Google Shape;214;g2e586186c0d_0_0"/>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15" name="Google Shape;215;g2e586186c0d_0_0"/>
          <p:cNvSpPr/>
          <p:nvPr/>
        </p:nvSpPr>
        <p:spPr>
          <a:xfrm>
            <a:off x="1187624" y="1203849"/>
            <a:ext cx="6552600" cy="18696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de-DE" sz="2400" b="1" i="0" u="none" strike="noStrike" cap="none" dirty="0" err="1">
                <a:solidFill>
                  <a:schemeClr val="dk1"/>
                </a:solidFill>
                <a:latin typeface="Arial"/>
                <a:ea typeface="Arial"/>
                <a:cs typeface="Arial"/>
                <a:sym typeface="Arial"/>
              </a:rPr>
              <a:t>Mavi</a:t>
            </a:r>
            <a:r>
              <a:rPr lang="de-DE" sz="2400" b="1" i="0" u="none" strike="noStrike" cap="none" dirty="0">
                <a:solidFill>
                  <a:schemeClr val="dk1"/>
                </a:solidFill>
                <a:latin typeface="Arial"/>
                <a:ea typeface="Arial"/>
                <a:cs typeface="Arial"/>
                <a:sym typeface="Arial"/>
              </a:rPr>
              <a:t> Phoenix</a:t>
            </a:r>
            <a:r>
              <a:rPr lang="de-DE" sz="2400" b="0" i="0" u="none" strike="noStrike" cap="none" dirty="0">
                <a:solidFill>
                  <a:schemeClr val="dk1"/>
                </a:solidFill>
                <a:latin typeface="Arial"/>
                <a:ea typeface="Arial"/>
                <a:cs typeface="Arial"/>
                <a:sym typeface="Arial"/>
              </a:rPr>
              <a:t> </a:t>
            </a:r>
            <a:br>
              <a:rPr lang="de-DE" sz="24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Mit dem Lied „Bullet in </a:t>
            </a:r>
            <a:r>
              <a:rPr lang="de-DE" sz="1400" b="0" i="0" u="none" strike="noStrike" cap="none" dirty="0" err="1">
                <a:solidFill>
                  <a:schemeClr val="dk1"/>
                </a:solidFill>
                <a:latin typeface="Arial"/>
                <a:ea typeface="Arial"/>
                <a:cs typeface="Arial"/>
                <a:sym typeface="Arial"/>
              </a:rPr>
              <a:t>My</a:t>
            </a:r>
            <a:r>
              <a:rPr lang="de-DE" sz="1400" b="0" i="0" u="none" strike="noStrike" cap="none" dirty="0">
                <a:solidFill>
                  <a:schemeClr val="dk1"/>
                </a:solidFill>
                <a:latin typeface="Arial"/>
                <a:ea typeface="Arial"/>
                <a:cs typeface="Arial"/>
                <a:sym typeface="Arial"/>
              </a:rPr>
              <a:t> Heart”, als Teil des Albums „Boys Toys” (2020), hatte der in Linz aufgewachsene Musiker </a:t>
            </a:r>
            <a:r>
              <a:rPr lang="de-DE" sz="1400" b="0" i="0" u="none" strike="noStrike" cap="none" dirty="0" err="1">
                <a:solidFill>
                  <a:schemeClr val="dk1"/>
                </a:solidFill>
                <a:latin typeface="Arial"/>
                <a:ea typeface="Arial"/>
                <a:cs typeface="Arial"/>
                <a:sym typeface="Arial"/>
              </a:rPr>
              <a:t>Mavi</a:t>
            </a:r>
            <a:r>
              <a:rPr lang="de-DE" sz="1400" b="0" i="0" u="none" strike="noStrike" cap="none" dirty="0">
                <a:solidFill>
                  <a:schemeClr val="dk1"/>
                </a:solidFill>
                <a:latin typeface="Arial"/>
                <a:ea typeface="Arial"/>
                <a:cs typeface="Arial"/>
                <a:sym typeface="Arial"/>
              </a:rPr>
              <a:t> Phoenix sein Coming-out als </a:t>
            </a:r>
            <a:r>
              <a:rPr lang="de-DE" sz="1400" b="0" i="0" u="none" strike="noStrike" cap="none" dirty="0" err="1">
                <a:solidFill>
                  <a:schemeClr val="dk1"/>
                </a:solidFill>
                <a:latin typeface="Arial"/>
                <a:ea typeface="Arial"/>
                <a:cs typeface="Arial"/>
                <a:sym typeface="Arial"/>
              </a:rPr>
              <a:t>trans</a:t>
            </a:r>
            <a:r>
              <a:rPr lang="de-DE" sz="1400" b="0" i="0" u="none" strike="noStrike" cap="none" dirty="0">
                <a:solidFill>
                  <a:schemeClr val="dk1"/>
                </a:solidFill>
                <a:latin typeface="Arial"/>
                <a:ea typeface="Arial"/>
                <a:cs typeface="Arial"/>
                <a:sym typeface="Arial"/>
              </a:rPr>
              <a:t> Mann. Sein neuer bürgerlicher Name ist Marlon Nader - darauf bezieht sich auch der Titel des aktuellen Albums “Marlon” (2022). </a:t>
            </a:r>
            <a:endParaRPr dirty="0"/>
          </a:p>
          <a:p>
            <a:pPr marL="0" marR="0" lvl="0" indent="0" algn="l" rtl="0">
              <a:lnSpc>
                <a:spcPct val="120000"/>
              </a:lnSpc>
              <a:spcBef>
                <a:spcPts val="875"/>
              </a:spcBef>
              <a:spcAft>
                <a:spcPts val="0"/>
              </a:spcAft>
              <a:buNone/>
            </a:pPr>
            <a:r>
              <a:rPr lang="de-DE" sz="1100" b="0" i="0" u="none" strike="noStrike" cap="none" dirty="0">
                <a:solidFill>
                  <a:schemeClr val="dk1"/>
                </a:solidFill>
                <a:latin typeface="Arial"/>
                <a:ea typeface="Arial"/>
                <a:cs typeface="Arial"/>
                <a:sym typeface="Arial"/>
              </a:rPr>
              <a:t>Quelle: </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de.wikipedia.org/</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wiki</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Mavi_Phoenix</a:t>
            </a:r>
            <a:r>
              <a:rPr lang="de-DE" sz="1100" dirty="0">
                <a:solidFill>
                  <a:schemeClr val="dk1"/>
                </a:solidFill>
              </a:rPr>
              <a:t> </a:t>
            </a:r>
            <a:endParaRPr sz="1100" b="0" i="0" u="none" strike="noStrike" cap="none" dirty="0">
              <a:solidFill>
                <a:schemeClr val="dk1"/>
              </a:solidFill>
              <a:latin typeface="Arial"/>
              <a:ea typeface="Arial"/>
              <a:cs typeface="Arial"/>
              <a:sym typeface="Arial"/>
            </a:endParaRPr>
          </a:p>
        </p:txBody>
      </p:sp>
      <p:pic>
        <p:nvPicPr>
          <p:cNvPr id="216" name="Google Shape;216;g2e586186c0d_0_0"/>
          <p:cNvPicPr preferRelativeResize="0"/>
          <p:nvPr/>
        </p:nvPicPr>
        <p:blipFill rotWithShape="1">
          <a:blip r:embed="rId4">
            <a:alphaModFix/>
          </a:blip>
          <a:srcRect/>
          <a:stretch/>
        </p:blipFill>
        <p:spPr>
          <a:xfrm>
            <a:off x="1331640" y="3400425"/>
            <a:ext cx="2381250" cy="2381250"/>
          </a:xfrm>
          <a:prstGeom prst="rect">
            <a:avLst/>
          </a:prstGeom>
          <a:noFill/>
          <a:ln>
            <a:noFill/>
          </a:ln>
        </p:spPr>
      </p:pic>
      <p:pic>
        <p:nvPicPr>
          <p:cNvPr id="217" name="Google Shape;217;g2e586186c0d_0_0"/>
          <p:cNvPicPr preferRelativeResize="0"/>
          <p:nvPr/>
        </p:nvPicPr>
        <p:blipFill rotWithShape="1">
          <a:blip r:embed="rId5">
            <a:alphaModFix/>
          </a:blip>
          <a:srcRect/>
          <a:stretch/>
        </p:blipFill>
        <p:spPr>
          <a:xfrm>
            <a:off x="5059362" y="3400425"/>
            <a:ext cx="2381250" cy="2381250"/>
          </a:xfrm>
          <a:prstGeom prst="rect">
            <a:avLst/>
          </a:prstGeom>
          <a:noFill/>
          <a:ln>
            <a:noFill/>
          </a:ln>
        </p:spPr>
      </p:pic>
      <p:sp>
        <p:nvSpPr>
          <p:cNvPr id="218" name="Google Shape;218;g2e586186c0d_0_0"/>
          <p:cNvSpPr txBox="1"/>
          <p:nvPr/>
        </p:nvSpPr>
        <p:spPr>
          <a:xfrm>
            <a:off x="1187624" y="5979648"/>
            <a:ext cx="68013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cap="none" dirty="0">
                <a:solidFill>
                  <a:srgbClr val="000000"/>
                </a:solidFill>
                <a:latin typeface="Arial"/>
                <a:ea typeface="Arial"/>
                <a:cs typeface="Arial"/>
                <a:sym typeface="Arial"/>
              </a:rPr>
              <a:t>Albumcover “Boys Toys</a:t>
            </a:r>
            <a:r>
              <a:rPr lang="de-DE" sz="1100" b="0" i="0" u="none" strike="noStrike" cap="none" dirty="0">
                <a:solidFill>
                  <a:schemeClr val="tx1"/>
                </a:solidFill>
                <a:latin typeface="Arial"/>
                <a:ea typeface="Arial"/>
                <a:cs typeface="Arial"/>
                <a:sym typeface="Arial"/>
              </a:rPr>
              <a:t>”: </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jpc.de/</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jpcng</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poprock</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detail</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art</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mavi</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-phoenix-boys-</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toys</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hnum</a:t>
            </a:r>
            <a:r>
              <a:rPr lang="de-DE" sz="1100" b="0" i="0" u="sng" strike="noStrike" cap="none"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/9686851 </a:t>
            </a:r>
            <a:endParaRPr sz="1100" dirty="0">
              <a:solidFill>
                <a:schemeClr val="tx1"/>
              </a:solidFill>
              <a:latin typeface="Arial"/>
              <a:ea typeface="Arial"/>
              <a:cs typeface="Arial"/>
              <a:sym typeface="Arial"/>
            </a:endParaRPr>
          </a:p>
          <a:p>
            <a:pPr marL="0" marR="0" lvl="0" indent="0" algn="l" rtl="0">
              <a:spcBef>
                <a:spcPts val="0"/>
              </a:spcBef>
              <a:spcAft>
                <a:spcPts val="0"/>
              </a:spcAft>
              <a:buNone/>
            </a:pPr>
            <a:r>
              <a:rPr lang="de-DE" sz="1100" b="0" i="0" u="none" strike="noStrike" dirty="0">
                <a:solidFill>
                  <a:schemeClr val="tx1"/>
                </a:solidFill>
                <a:latin typeface="Arial"/>
                <a:ea typeface="Arial"/>
                <a:cs typeface="Arial"/>
                <a:sym typeface="Arial"/>
              </a:rPr>
              <a:t>Albumcover “Marlon”: </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jpc.de/</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jpcng</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poprock</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detail</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art</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mavi</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-phoenix-</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marlon</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hnum</a:t>
            </a:r>
            <a:r>
              <a:rPr lang="de-DE" sz="11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/10767694 </a:t>
            </a:r>
            <a:endParaRPr sz="1100" dirty="0">
              <a:solidFill>
                <a:schemeClr val="tx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225" name="Google Shape;225;p13"/>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26" name="Google Shape;226;p13"/>
          <p:cNvSpPr/>
          <p:nvPr/>
        </p:nvSpPr>
        <p:spPr>
          <a:xfrm>
            <a:off x="1187624" y="1645136"/>
            <a:ext cx="6552729" cy="456120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rPr>
              <a:t>Mehr</a:t>
            </a:r>
            <a:r>
              <a:rPr lang="de-DE" sz="2400" b="1" dirty="0">
                <a:solidFill>
                  <a:schemeClr val="dk1"/>
                </a:solidFill>
                <a:latin typeface="Arial"/>
                <a:ea typeface="Arial"/>
                <a:cs typeface="Arial"/>
                <a:sym typeface="Arial"/>
              </a:rPr>
              <a:t> von </a:t>
            </a:r>
            <a:r>
              <a:rPr lang="de-DE" sz="2400" b="1" dirty="0" err="1">
                <a:solidFill>
                  <a:schemeClr val="dk1"/>
                </a:solidFill>
                <a:latin typeface="Arial"/>
                <a:ea typeface="Arial"/>
                <a:cs typeface="Arial"/>
                <a:sym typeface="Arial"/>
              </a:rPr>
              <a:t>Mavi</a:t>
            </a:r>
            <a:r>
              <a:rPr lang="de-DE" sz="2400" b="1" dirty="0">
                <a:solidFill>
                  <a:schemeClr val="dk1"/>
                </a:solidFill>
                <a:latin typeface="Arial"/>
                <a:ea typeface="Arial"/>
                <a:cs typeface="Arial"/>
                <a:sym typeface="Arial"/>
              </a:rPr>
              <a:t> Phoenix</a:t>
            </a:r>
            <a:r>
              <a:rPr lang="de-DE" sz="2400" dirty="0">
                <a:solidFill>
                  <a:schemeClr val="dk1"/>
                </a:solidFill>
                <a:latin typeface="Arial"/>
                <a:ea typeface="Arial"/>
                <a:cs typeface="Arial"/>
                <a:sym typeface="Arial"/>
              </a:rPr>
              <a:t> </a:t>
            </a:r>
            <a:br>
              <a:rPr lang="de-DE" sz="2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b="0" i="0" u="none" strike="noStrik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r>
              <a:rPr lang="de-DE" sz="1400" b="0" i="0" u="none" strike="noStrike" dirty="0">
                <a:solidFill>
                  <a:srgbClr val="000000"/>
                </a:solidFill>
                <a:latin typeface="Arial"/>
                <a:ea typeface="Arial"/>
                <a:cs typeface="Arial"/>
                <a:sym typeface="Arial"/>
              </a:rPr>
              <a:t>Musikvideo „Bullet in </a:t>
            </a:r>
            <a:r>
              <a:rPr lang="de-DE" sz="1400" b="0" i="0" u="none" strike="noStrike" dirty="0" err="1">
                <a:solidFill>
                  <a:srgbClr val="000000"/>
                </a:solidFill>
                <a:latin typeface="Arial"/>
                <a:ea typeface="Arial"/>
                <a:cs typeface="Arial"/>
                <a:sym typeface="Arial"/>
              </a:rPr>
              <a:t>My</a:t>
            </a:r>
            <a:r>
              <a:rPr lang="de-DE" sz="1400" b="0" i="0" u="none" strike="noStrike" dirty="0">
                <a:solidFill>
                  <a:srgbClr val="000000"/>
                </a:solidFill>
                <a:latin typeface="Arial"/>
                <a:ea typeface="Arial"/>
                <a:cs typeface="Arial"/>
                <a:sym typeface="Arial"/>
              </a:rPr>
              <a:t> Heart“: </a:t>
            </a:r>
            <a:br>
              <a:rPr lang="de-DE" sz="1400" b="0" i="0" u="none" strike="noStrike" dirty="0">
                <a:solidFill>
                  <a:srgbClr val="000000"/>
                </a:solidFill>
                <a:latin typeface="Arial"/>
                <a:ea typeface="Arial"/>
                <a:cs typeface="Arial"/>
                <a:sym typeface="Arial"/>
              </a:rPr>
            </a:br>
            <a:r>
              <a:rPr lang="de-DE" sz="14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youtube.com/</a:t>
            </a:r>
            <a:r>
              <a:rPr lang="de-DE" sz="14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watch?v</a:t>
            </a:r>
            <a:r>
              <a:rPr lang="de-DE" sz="14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=jXKg7SzH2Io</a:t>
            </a:r>
            <a:endParaRPr sz="1400" b="0" i="0" u="sng" strike="noStrike" dirty="0">
              <a:solidFill>
                <a:schemeClr val="tx1"/>
              </a:solidFill>
              <a:latin typeface="Arial"/>
              <a:ea typeface="Arial"/>
              <a:cs typeface="Arial"/>
              <a:sym typeface="Arial"/>
            </a:endParaRPr>
          </a:p>
          <a:p>
            <a:pPr marL="0" marR="0" lvl="0" indent="0" algn="l" rtl="0">
              <a:lnSpc>
                <a:spcPct val="120000"/>
              </a:lnSpc>
              <a:spcBef>
                <a:spcPts val="875"/>
              </a:spcBef>
              <a:spcAft>
                <a:spcPts val="0"/>
              </a:spcAft>
              <a:buNone/>
            </a:pPr>
            <a:endParaRPr sz="1400" u="sng" dirty="0">
              <a:solidFill>
                <a:srgbClr val="1155CC"/>
              </a:solidFill>
              <a:latin typeface="Arial"/>
              <a:ea typeface="Arial"/>
              <a:cs typeface="Arial"/>
              <a:sym typeface="Arial"/>
            </a:endParaRPr>
          </a:p>
          <a:p>
            <a:pPr marL="0" marR="0" lvl="0" indent="0" algn="l" rtl="0">
              <a:lnSpc>
                <a:spcPct val="120000"/>
              </a:lnSpc>
              <a:spcBef>
                <a:spcPts val="875"/>
              </a:spcBef>
              <a:spcAft>
                <a:spcPts val="0"/>
              </a:spcAft>
              <a:buNone/>
            </a:pPr>
            <a:r>
              <a:rPr lang="de-DE" sz="1400" dirty="0">
                <a:solidFill>
                  <a:schemeClr val="dk1"/>
                </a:solidFill>
                <a:latin typeface="Arial"/>
                <a:ea typeface="Arial"/>
                <a:cs typeface="Arial"/>
                <a:sym typeface="Arial"/>
              </a:rPr>
              <a:t>Voice-Update während der Transition: </a:t>
            </a:r>
            <a:br>
              <a:rPr lang="de-DE" sz="1400" dirty="0">
                <a:solidFill>
                  <a:schemeClr val="dk1"/>
                </a:solidFill>
                <a:latin typeface="Arial"/>
                <a:ea typeface="Arial"/>
                <a:cs typeface="Arial"/>
                <a:sym typeface="Arial"/>
              </a:rPr>
            </a:br>
            <a:r>
              <a:rPr lang="de-DE" sz="14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youtube.com/</a:t>
            </a:r>
            <a:r>
              <a:rPr lang="de-DE" sz="1400" u="sng"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watch?v</a:t>
            </a:r>
            <a:r>
              <a:rPr lang="de-DE" sz="14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=zhCXVQWaV3Q</a:t>
            </a:r>
            <a:endParaRPr sz="1400" u="sng" dirty="0">
              <a:solidFill>
                <a:srgbClr val="1155CC"/>
              </a:solidFill>
              <a:latin typeface="Arial"/>
              <a:ea typeface="Arial"/>
              <a:cs typeface="Arial"/>
              <a:sym typeface="Arial"/>
            </a:endParaRPr>
          </a:p>
          <a:p>
            <a:pPr marL="0" marR="0" lvl="0" indent="0" algn="l" rtl="0">
              <a:lnSpc>
                <a:spcPct val="120000"/>
              </a:lnSpc>
              <a:spcBef>
                <a:spcPts val="875"/>
              </a:spcBef>
              <a:spcAft>
                <a:spcPts val="0"/>
              </a:spcAft>
              <a:buNone/>
            </a:pPr>
            <a:endParaRPr lang="de-DE"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r>
              <a:rPr lang="de-DE" sz="1400" dirty="0">
                <a:solidFill>
                  <a:schemeClr val="dk1"/>
                </a:solidFill>
                <a:latin typeface="Arial"/>
                <a:ea typeface="Arial"/>
                <a:cs typeface="Arial"/>
                <a:sym typeface="Arial"/>
              </a:rPr>
              <a:t>Bildquelle: </a:t>
            </a:r>
            <a:r>
              <a:rPr lang="de-DE" sz="1400"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commons.wikimedia.org/</a:t>
            </a:r>
            <a:r>
              <a:rPr lang="de-DE" sz="1400"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wiki</a:t>
            </a:r>
            <a:r>
              <a:rPr lang="de-DE" sz="1400"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/File:3._CC_BY-SA_Tereza_Mundilova.jpg</a:t>
            </a:r>
            <a:endParaRPr lang="de-DE" sz="1400" dirty="0">
              <a:solidFill>
                <a:schemeClr val="tx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p:txBody>
      </p:sp>
      <p:pic>
        <p:nvPicPr>
          <p:cNvPr id="3" name="Grafik 2">
            <a:extLst>
              <a:ext uri="{FF2B5EF4-FFF2-40B4-BE49-F238E27FC236}">
                <a16:creationId xmlns:a16="http://schemas.microsoft.com/office/drawing/2014/main" id="{0E48AF22-FEF6-43E3-840A-A431D5A100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5758" y="2078182"/>
            <a:ext cx="2937490" cy="3784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235" name="Google Shape;235;p14"/>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dirty="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6" name="Google Shape;236;p14"/>
          <p:cNvSpPr/>
          <p:nvPr/>
        </p:nvSpPr>
        <p:spPr>
          <a:xfrm>
            <a:off x="1187624" y="1473355"/>
            <a:ext cx="4248472" cy="21620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Arial"/>
                <a:ea typeface="Arial"/>
                <a:cs typeface="Arial"/>
                <a:sym typeface="Arial"/>
              </a:rPr>
              <a:t>Conchita Wurst </a:t>
            </a:r>
            <a:br>
              <a:rPr lang="de-DE" sz="2400" dirty="0">
                <a:solidFill>
                  <a:schemeClr val="dk1"/>
                </a:solidFill>
                <a:latin typeface="Arial"/>
                <a:ea typeface="Arial"/>
                <a:cs typeface="Arial"/>
                <a:sym typeface="Arial"/>
              </a:rPr>
            </a:br>
            <a:r>
              <a:rPr lang="de-DE" sz="1400" dirty="0">
                <a:solidFill>
                  <a:schemeClr val="dk1"/>
                </a:solidFill>
                <a:latin typeface="Arial"/>
                <a:ea typeface="Arial"/>
                <a:cs typeface="Arial"/>
                <a:sym typeface="Arial"/>
              </a:rPr>
              <a:t>2014 gewann Thomas Neuwirth als Kunstfigur Conchita Wurst mit dem Stück „</a:t>
            </a:r>
            <a:r>
              <a:rPr lang="de-DE" sz="1400" dirty="0" err="1">
                <a:solidFill>
                  <a:schemeClr val="dk1"/>
                </a:solidFill>
                <a:latin typeface="Arial"/>
                <a:ea typeface="Arial"/>
                <a:cs typeface="Arial"/>
                <a:sym typeface="Arial"/>
              </a:rPr>
              <a:t>Rise</a:t>
            </a:r>
            <a:r>
              <a:rPr lang="de-DE" sz="1400" dirty="0">
                <a:solidFill>
                  <a:schemeClr val="dk1"/>
                </a:solidFill>
                <a:latin typeface="Arial"/>
                <a:ea typeface="Arial"/>
                <a:cs typeface="Arial"/>
                <a:sym typeface="Arial"/>
              </a:rPr>
              <a:t> Like a Phoenix“ den 59. Eurovision Song Contest in Kopenhagen. Neuwirth tritt seit März 2019 zusätzlich unter dem Künstlernamen WURST auf.</a:t>
            </a:r>
            <a:endParaRPr dirty="0"/>
          </a:p>
          <a:p>
            <a:pPr marL="0" marR="0" lvl="0" indent="0" algn="l" rtl="0">
              <a:spcBef>
                <a:spcPts val="875"/>
              </a:spcBef>
              <a:spcAft>
                <a:spcPts val="0"/>
              </a:spcAft>
              <a:buNone/>
            </a:pPr>
            <a:r>
              <a:rPr lang="de-DE" sz="1100" dirty="0">
                <a:solidFill>
                  <a:schemeClr val="dk1"/>
                </a:solidFill>
                <a:latin typeface="Arial"/>
                <a:ea typeface="Arial"/>
                <a:cs typeface="Arial"/>
                <a:sym typeface="Arial"/>
              </a:rPr>
              <a:t>Quelle: </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de.wikipedia.org/</a:t>
            </a:r>
            <a:r>
              <a:rPr lang="de-DE" sz="1100" u="sng"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wiki</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u="sng"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Conchita_Wurst</a:t>
            </a:r>
            <a:br>
              <a:rPr lang="de-DE" sz="1100" dirty="0">
                <a:solidFill>
                  <a:schemeClr val="dk1"/>
                </a:solidFill>
                <a:latin typeface="Arial"/>
                <a:ea typeface="Arial"/>
                <a:cs typeface="Arial"/>
                <a:sym typeface="Arial"/>
              </a:rPr>
            </a:br>
            <a:r>
              <a:rPr lang="de-DE" sz="1100" dirty="0">
                <a:solidFill>
                  <a:schemeClr val="dk1"/>
                </a:solidFill>
              </a:rPr>
              <a:t>Bildquelle</a:t>
            </a:r>
            <a:r>
              <a:rPr lang="de-DE" sz="1100" dirty="0">
                <a:solidFill>
                  <a:schemeClr val="dk1"/>
                </a:solidFill>
                <a:latin typeface="Arial"/>
                <a:ea typeface="Arial"/>
                <a:cs typeface="Arial"/>
                <a:sym typeface="Arial"/>
              </a:rPr>
              <a:t>: </a:t>
            </a:r>
            <a:r>
              <a:rPr lang="de-DE" sz="1100"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commons.wikimedia.org/</a:t>
            </a:r>
            <a:r>
              <a:rPr lang="de-DE" sz="1100"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wiki</a:t>
            </a:r>
            <a:r>
              <a:rPr lang="de-DE" sz="1100"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/File:ESC2014_-_Austria_02_%28cropped%29.jpg</a:t>
            </a:r>
            <a:endParaRPr dirty="0">
              <a:solidFill>
                <a:schemeClr val="tx1"/>
              </a:solidFill>
            </a:endParaRPr>
          </a:p>
        </p:txBody>
      </p:sp>
      <p:sp>
        <p:nvSpPr>
          <p:cNvPr id="238" name="Google Shape;238;p14"/>
          <p:cNvSpPr txBox="1"/>
          <p:nvPr/>
        </p:nvSpPr>
        <p:spPr>
          <a:xfrm>
            <a:off x="1187624" y="3946911"/>
            <a:ext cx="4857600" cy="248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Arial"/>
                <a:ea typeface="Arial"/>
                <a:cs typeface="Arial"/>
                <a:sym typeface="Arial"/>
              </a:rPr>
              <a:t>Kerosin95 </a:t>
            </a:r>
            <a:br>
              <a:rPr lang="de-DE" sz="1800" b="0" i="0" u="none" strike="noStrike" dirty="0">
                <a:solidFill>
                  <a:srgbClr val="000000"/>
                </a:solidFill>
                <a:latin typeface="Calibri"/>
                <a:ea typeface="Calibri"/>
                <a:cs typeface="Calibri"/>
                <a:sym typeface="Calibri"/>
              </a:rPr>
            </a:br>
            <a:r>
              <a:rPr lang="de-DE" sz="1400" dirty="0">
                <a:solidFill>
                  <a:schemeClr val="dk1"/>
                </a:solidFill>
                <a:latin typeface="Arial"/>
                <a:ea typeface="Arial"/>
                <a:cs typeface="Arial"/>
                <a:sym typeface="Arial"/>
              </a:rPr>
              <a:t>Mit der 2022 erschienenen EP „Trans Agenda Dynastie” prangert Kerosin95, selbst </a:t>
            </a:r>
            <a:r>
              <a:rPr lang="de-DE" sz="1400" dirty="0" err="1">
                <a:solidFill>
                  <a:schemeClr val="dk1"/>
                </a:solidFill>
                <a:latin typeface="Arial"/>
                <a:ea typeface="Arial"/>
                <a:cs typeface="Arial"/>
                <a:sym typeface="Arial"/>
              </a:rPr>
              <a:t>trans</a:t>
            </a:r>
            <a:r>
              <a:rPr lang="de-DE" sz="1400" dirty="0">
                <a:solidFill>
                  <a:schemeClr val="dk1"/>
                </a:solidFill>
                <a:latin typeface="Arial"/>
                <a:ea typeface="Arial"/>
                <a:cs typeface="Arial"/>
                <a:sym typeface="Arial"/>
              </a:rPr>
              <a:t>, Queer- und Transfeindlichkeit an und macht auf die Ungerechtigkeiten aufmerksam, mit denen </a:t>
            </a:r>
            <a:r>
              <a:rPr lang="de-DE" sz="1400" dirty="0" err="1">
                <a:solidFill>
                  <a:schemeClr val="dk1"/>
                </a:solidFill>
                <a:latin typeface="Arial"/>
                <a:ea typeface="Arial"/>
                <a:cs typeface="Arial"/>
                <a:sym typeface="Arial"/>
              </a:rPr>
              <a:t>trans</a:t>
            </a:r>
            <a:r>
              <a:rPr lang="de-DE" sz="1400" dirty="0">
                <a:solidFill>
                  <a:schemeClr val="dk1"/>
                </a:solidFill>
                <a:latin typeface="Arial"/>
                <a:ea typeface="Arial"/>
                <a:cs typeface="Arial"/>
                <a:sym typeface="Arial"/>
              </a:rPr>
              <a:t> Personen tagtäglich konfrontiert werden. </a:t>
            </a:r>
            <a:endParaRPr dirty="0"/>
          </a:p>
          <a:p>
            <a:pPr marL="0" marR="0" lvl="0" indent="0" algn="l" rtl="0">
              <a:spcBef>
                <a:spcPts val="800"/>
              </a:spcBef>
              <a:spcAft>
                <a:spcPts val="0"/>
              </a:spcAft>
              <a:buNone/>
            </a:pPr>
            <a:r>
              <a:rPr lang="de-DE" sz="1100" b="0" i="0" u="none" strike="noStrike" dirty="0">
                <a:solidFill>
                  <a:srgbClr val="000000"/>
                </a:solidFill>
                <a:latin typeface="Arial"/>
                <a:ea typeface="Arial"/>
                <a:cs typeface="Arial"/>
                <a:sym typeface="Arial"/>
              </a:rPr>
              <a:t>Quelle</a:t>
            </a:r>
            <a:r>
              <a:rPr lang="de-DE" sz="1100" b="0" i="0" u="none" strike="noStrike" dirty="0">
                <a:solidFill>
                  <a:schemeClr val="tx1"/>
                </a:solidFill>
                <a:latin typeface="Arial"/>
                <a:ea typeface="Arial"/>
                <a:cs typeface="Arial"/>
                <a:sym typeface="Arial"/>
              </a:rPr>
              <a:t>: </a:t>
            </a:r>
            <a:r>
              <a:rPr lang="de-DE" sz="1100" b="0" i="0" u="sng" strike="noStrik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mzee.com/2022/12/kerosin95-ein-gespraech-ueber-queerfeindlichkeit</a:t>
            </a:r>
            <a:br>
              <a:rPr lang="de-DE" sz="1100" b="0" i="0" u="sng" strike="noStrike" dirty="0">
                <a:solidFill>
                  <a:srgbClr val="1155CC"/>
                </a:solidFill>
                <a:latin typeface="Arial"/>
                <a:ea typeface="Arial"/>
                <a:cs typeface="Arial"/>
                <a:sym typeface="Arial"/>
              </a:rPr>
            </a:br>
            <a:r>
              <a:rPr lang="de-DE" sz="1100" dirty="0">
                <a:solidFill>
                  <a:schemeClr val="dk1"/>
                </a:solidFill>
              </a:rPr>
              <a:t>Bildquelle (zugeschnitten)</a:t>
            </a:r>
            <a:r>
              <a:rPr lang="de-DE" sz="1100" dirty="0">
                <a:solidFill>
                  <a:schemeClr val="dk1"/>
                </a:solidFill>
                <a:latin typeface="Arial"/>
                <a:ea typeface="Arial"/>
                <a:cs typeface="Arial"/>
                <a:sym typeface="Arial"/>
              </a:rPr>
              <a:t>: </a:t>
            </a:r>
            <a:r>
              <a:rPr lang="de-DE" sz="1100" u="sng"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de.wikipedia.org/</a:t>
            </a:r>
            <a:r>
              <a:rPr lang="de-DE" sz="1100" u="sng"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wiki</a:t>
            </a:r>
            <a:r>
              <a:rPr lang="de-DE" sz="1100" u="sng"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/Kerosin95#/</a:t>
            </a:r>
            <a:r>
              <a:rPr lang="de-DE" sz="1100" u="sng" dirty="0" err="1">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media</a:t>
            </a:r>
            <a:r>
              <a:rPr lang="de-DE" sz="1100" u="sng" dirty="0">
                <a:solidFill>
                  <a:schemeClr val="tx1"/>
                </a:solidFill>
                <a:latin typeface="Arial"/>
                <a:ea typeface="Arial"/>
                <a:cs typeface="Arial"/>
                <a:sym typeface="Arial"/>
                <a:hlinkClick r:id="rId6">
                  <a:extLst>
                    <a:ext uri="{A12FA001-AC4F-418D-AE19-62706E023703}">
                      <ahyp:hlinkClr xmlns:ahyp="http://schemas.microsoft.com/office/drawing/2018/hyperlinkcolor" val="tx"/>
                    </a:ext>
                  </a:extLst>
                </a:hlinkClick>
              </a:rPr>
              <a:t>/Datei:My_Ugly_Clementine_Popfest_Wien_2019_32.jpg</a:t>
            </a:r>
            <a:endParaRPr sz="1100" dirty="0">
              <a:solidFill>
                <a:schemeClr val="tx1"/>
              </a:solidFill>
              <a:latin typeface="Arial"/>
              <a:ea typeface="Arial"/>
              <a:cs typeface="Arial"/>
              <a:sym typeface="Arial"/>
            </a:endParaRPr>
          </a:p>
        </p:txBody>
      </p:sp>
      <p:pic>
        <p:nvPicPr>
          <p:cNvPr id="4" name="Grafik 3">
            <a:extLst>
              <a:ext uri="{FF2B5EF4-FFF2-40B4-BE49-F238E27FC236}">
                <a16:creationId xmlns:a16="http://schemas.microsoft.com/office/drawing/2014/main" id="{ABF22903-D5DB-4FDE-8F4A-C0048E1515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16636" y="1431048"/>
            <a:ext cx="1724754" cy="2237452"/>
          </a:xfrm>
          <a:prstGeom prst="rect">
            <a:avLst/>
          </a:prstGeom>
        </p:spPr>
      </p:pic>
      <p:pic>
        <p:nvPicPr>
          <p:cNvPr id="14" name="Grafik 13">
            <a:extLst>
              <a:ext uri="{FF2B5EF4-FFF2-40B4-BE49-F238E27FC236}">
                <a16:creationId xmlns:a16="http://schemas.microsoft.com/office/drawing/2014/main" id="{FF85CF79-F632-405E-998F-5546679DD6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34299" y="4163194"/>
            <a:ext cx="1895301" cy="21509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p:nvPr/>
        </p:nvSpPr>
        <p:spPr>
          <a:xfrm>
            <a:off x="4644454" y="4288830"/>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246" name="Google Shape;246;p16"/>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a:t>
            </a:r>
            <a:r>
              <a:rPr lang="de-DE" sz="1500">
                <a:solidFill>
                  <a:srgbClr val="FFFFFF"/>
                </a:solidFill>
                <a:latin typeface="Arial"/>
                <a:ea typeface="Arial"/>
                <a:cs typeface="Arial"/>
                <a:sym typeface="Arial"/>
              </a:rPr>
              <a:t>ein Kiss-in vor einem Wiener Café</a:t>
            </a:r>
            <a:endParaRPr sz="1500">
              <a:solidFill>
                <a:srgbClr val="FFFFFF"/>
              </a:solidFill>
              <a:latin typeface="Arial"/>
              <a:ea typeface="Arial"/>
              <a:cs typeface="Arial"/>
              <a:sym typeface="Arial"/>
            </a:endParaRPr>
          </a:p>
        </p:txBody>
      </p:sp>
      <p:sp>
        <p:nvSpPr>
          <p:cNvPr id="247" name="Google Shape;247;p16"/>
          <p:cNvSpPr txBox="1"/>
          <p:nvPr/>
        </p:nvSpPr>
        <p:spPr>
          <a:xfrm>
            <a:off x="683642" y="5156399"/>
            <a:ext cx="3600450" cy="1080913"/>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dirty="0">
              <a:solidFill>
                <a:srgbClr val="000000"/>
              </a:solidFill>
              <a:latin typeface="Tahoma"/>
              <a:ea typeface="Tahoma"/>
              <a:cs typeface="Tahoma"/>
              <a:sym typeface="Tahoma"/>
            </a:endParaRPr>
          </a:p>
          <a:p>
            <a:pPr lvl="1"/>
            <a:r>
              <a:rPr lang="de-DE" sz="2400" dirty="0">
                <a:solidFill>
                  <a:srgbClr val="FFFFFF"/>
                </a:solidFill>
                <a:latin typeface="Arial"/>
                <a:ea typeface="Arial"/>
                <a:cs typeface="Arial"/>
                <a:sym typeface="Arial"/>
              </a:rPr>
              <a:t>C  </a:t>
            </a:r>
            <a:r>
              <a:rPr lang="de-DE" sz="1500" dirty="0">
                <a:solidFill>
                  <a:srgbClr val="FFFFFF"/>
                </a:solidFill>
                <a:latin typeface="Arial"/>
                <a:ea typeface="Arial"/>
                <a:cs typeface="Arial"/>
                <a:sym typeface="Arial"/>
              </a:rPr>
              <a:t>die Enthüllung eines Denkmals für im Nationalsozialismus verfolgte Homosexuelle</a:t>
            </a:r>
            <a:endParaRPr sz="1500" dirty="0">
              <a:solidFill>
                <a:srgbClr val="FFFFFF"/>
              </a:solidFill>
              <a:latin typeface="Arial"/>
              <a:ea typeface="Arial"/>
              <a:cs typeface="Arial"/>
              <a:sym typeface="Arial"/>
            </a:endParaRPr>
          </a:p>
        </p:txBody>
      </p:sp>
      <p:sp>
        <p:nvSpPr>
          <p:cNvPr id="248" name="Google Shape;248;p16"/>
          <p:cNvSpPr txBox="1"/>
          <p:nvPr/>
        </p:nvSpPr>
        <p:spPr>
          <a:xfrm>
            <a:off x="4715892" y="5156399"/>
            <a:ext cx="3600450" cy="1080912"/>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dirty="0">
              <a:solidFill>
                <a:srgbClr val="000000"/>
              </a:solidFill>
              <a:latin typeface="Tahoma"/>
              <a:ea typeface="Tahoma"/>
              <a:cs typeface="Tahoma"/>
              <a:sym typeface="Tahoma"/>
            </a:endParaRPr>
          </a:p>
          <a:p>
            <a:pPr marL="0" marR="0" lvl="0" indent="0" algn="l" rtl="0">
              <a:spcBef>
                <a:spcPts val="0"/>
              </a:spcBef>
              <a:spcAft>
                <a:spcPts val="0"/>
              </a:spcAft>
              <a:buNone/>
            </a:pPr>
            <a:r>
              <a:rPr lang="de-DE" sz="2400" dirty="0">
                <a:solidFill>
                  <a:srgbClr val="FFFFFF"/>
                </a:solidFill>
                <a:latin typeface="Arial"/>
                <a:ea typeface="Arial"/>
                <a:cs typeface="Arial"/>
                <a:sym typeface="Arial"/>
              </a:rPr>
              <a:t>D </a:t>
            </a:r>
            <a:r>
              <a:rPr lang="de-DE" sz="1500" dirty="0">
                <a:solidFill>
                  <a:srgbClr val="FFFFFF"/>
                </a:solidFill>
                <a:latin typeface="Arial"/>
                <a:ea typeface="Arial"/>
                <a:cs typeface="Arial"/>
                <a:sym typeface="Arial"/>
              </a:rPr>
              <a:t>die Eröffnung eines queeren Jugendzentrums</a:t>
            </a:r>
            <a:endParaRPr sz="1500" dirty="0">
              <a:solidFill>
                <a:srgbClr val="FFFFFF"/>
              </a:solidFill>
              <a:latin typeface="Arial"/>
              <a:ea typeface="Arial"/>
              <a:cs typeface="Arial"/>
              <a:sym typeface="Arial"/>
            </a:endParaRPr>
          </a:p>
        </p:txBody>
      </p:sp>
      <p:sp>
        <p:nvSpPr>
          <p:cNvPr id="249" name="Google Shape;249;p16"/>
          <p:cNvSpPr txBox="1"/>
          <p:nvPr/>
        </p:nvSpPr>
        <p:spPr>
          <a:xfrm>
            <a:off x="683642" y="2852936"/>
            <a:ext cx="7632700" cy="1295400"/>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dirty="0">
                <a:solidFill>
                  <a:schemeClr val="lt1"/>
                </a:solidFill>
                <a:latin typeface="Arial"/>
                <a:ea typeface="Arial"/>
                <a:cs typeface="Arial"/>
                <a:sym typeface="Arial"/>
              </a:rPr>
              <a:t>Was geschah am Sonntag, den 16. April 2023 </a:t>
            </a:r>
          </a:p>
          <a:p>
            <a:pPr marL="0" marR="0" lvl="0" indent="0" algn="ctr" rtl="0">
              <a:spcBef>
                <a:spcPts val="0"/>
              </a:spcBef>
              <a:spcAft>
                <a:spcPts val="0"/>
              </a:spcAft>
              <a:buClr>
                <a:schemeClr val="lt1"/>
              </a:buClr>
              <a:buSzPts val="2400"/>
              <a:buFont typeface="Times New Roman"/>
              <a:buNone/>
            </a:pPr>
            <a:r>
              <a:rPr lang="de-DE" sz="2400" dirty="0">
                <a:solidFill>
                  <a:schemeClr val="lt1"/>
                </a:solidFill>
                <a:latin typeface="Arial"/>
                <a:ea typeface="Arial"/>
                <a:cs typeface="Arial"/>
                <a:sym typeface="Arial"/>
              </a:rPr>
              <a:t>in Wien?</a:t>
            </a:r>
            <a:endParaRPr sz="2400" dirty="0">
              <a:solidFill>
                <a:srgbClr val="FFFFFF"/>
              </a:solidFill>
              <a:latin typeface="Arial"/>
              <a:ea typeface="Arial"/>
              <a:cs typeface="Arial"/>
              <a:sym typeface="Arial"/>
            </a:endParaRPr>
          </a:p>
        </p:txBody>
      </p:sp>
      <p:sp>
        <p:nvSpPr>
          <p:cNvPr id="250" name="Google Shape;250;p16"/>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a:t>
            </a:r>
            <a:r>
              <a:rPr lang="de-DE" sz="1500">
                <a:solidFill>
                  <a:schemeClr val="lt1"/>
                </a:solidFill>
                <a:latin typeface="Arial"/>
                <a:ea typeface="Arial"/>
                <a:cs typeface="Arial"/>
                <a:sym typeface="Arial"/>
              </a:rPr>
              <a:t>die Lesung „Drag Storytime 4 Kids“</a:t>
            </a:r>
            <a:endParaRPr sz="1500">
              <a:solidFill>
                <a:schemeClr val="lt1"/>
              </a:solidFill>
              <a:latin typeface="Arial"/>
              <a:ea typeface="Arial"/>
              <a:cs typeface="Arial"/>
              <a:sym typeface="Arial"/>
            </a:endParaRPr>
          </a:p>
        </p:txBody>
      </p:sp>
      <p:pic>
        <p:nvPicPr>
          <p:cNvPr id="9" name="Grafik 8">
            <a:extLst>
              <a:ext uri="{FF2B5EF4-FFF2-40B4-BE49-F238E27FC236}">
                <a16:creationId xmlns:a16="http://schemas.microsoft.com/office/drawing/2014/main" id="{61E60662-119B-4061-80E2-AE25DCC77748}"/>
              </a:ext>
            </a:extLst>
          </p:cNvPr>
          <p:cNvPicPr>
            <a:picLocks noChangeAspect="1"/>
          </p:cNvPicPr>
          <p:nvPr/>
        </p:nvPicPr>
        <p:blipFill>
          <a:blip r:embed="rId4"/>
          <a:stretch/>
        </p:blipFill>
        <p:spPr bwMode="auto">
          <a:xfrm>
            <a:off x="3719419" y="1109947"/>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45"/>
                                        </p:tgtEl>
                                        <p:attrNameLst>
                                          <p:attrName>style.visibility</p:attrName>
                                        </p:attrNameLst>
                                      </p:cBhvr>
                                      <p:to>
                                        <p:strVal val="visible"/>
                                      </p:to>
                                    </p:set>
                                    <p:anim calcmode="lin" valueType="num">
                                      <p:cBhvr additive="base">
                                        <p:cTn id="14" dur="500"/>
                                        <p:tgtEl>
                                          <p:spTgt spid="24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7"/>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258" name="Google Shape;258;p17"/>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9" name="Google Shape;259;p17"/>
          <p:cNvSpPr/>
          <p:nvPr/>
        </p:nvSpPr>
        <p:spPr>
          <a:xfrm>
            <a:off x="971600" y="1700808"/>
            <a:ext cx="7272808" cy="93794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a:solidFill>
                  <a:schemeClr val="dk1"/>
                </a:solidFill>
                <a:latin typeface="Arial"/>
                <a:ea typeface="Arial"/>
                <a:cs typeface="Arial"/>
                <a:sym typeface="Arial"/>
              </a:rPr>
              <a:t>Lösung B:</a:t>
            </a:r>
            <a:r>
              <a:rPr lang="de-DE" sz="2400">
                <a:solidFill>
                  <a:schemeClr val="dk1"/>
                </a:solidFill>
                <a:latin typeface="Arial"/>
                <a:ea typeface="Arial"/>
                <a:cs typeface="Arial"/>
                <a:sym typeface="Arial"/>
              </a:rPr>
              <a:t> </a:t>
            </a:r>
            <a:r>
              <a:rPr lang="de-DE" sz="2400" b="1">
                <a:solidFill>
                  <a:schemeClr val="dk1"/>
                </a:solidFill>
                <a:latin typeface="Arial"/>
                <a:ea typeface="Arial"/>
                <a:cs typeface="Arial"/>
                <a:sym typeface="Arial"/>
              </a:rPr>
              <a:t>die Lesung „Drag Storytime 4 Kids“ </a:t>
            </a:r>
            <a:r>
              <a:rPr lang="de-DE" sz="2400" b="1">
                <a:solidFill>
                  <a:schemeClr val="dk1"/>
                </a:solidFill>
              </a:rPr>
              <a:t>fand in der </a:t>
            </a:r>
            <a:r>
              <a:rPr lang="de-DE" sz="2400" b="1" i="0" u="none" strike="noStrike" cap="none">
                <a:solidFill>
                  <a:srgbClr val="000000"/>
                </a:solidFill>
              </a:rPr>
              <a:t>Türkis Rosa Lila Villa statt</a:t>
            </a:r>
            <a:r>
              <a:rPr lang="de-DE" sz="2400" b="1">
                <a:solidFill>
                  <a:schemeClr val="dk1"/>
                </a:solidFill>
              </a:rPr>
              <a:t> </a:t>
            </a:r>
            <a:endParaRPr sz="1400" b="1">
              <a:solidFill>
                <a:schemeClr val="dk1"/>
              </a:solidFill>
            </a:endParaRPr>
          </a:p>
        </p:txBody>
      </p:sp>
      <p:pic>
        <p:nvPicPr>
          <p:cNvPr id="260" name="Google Shape;260;p17"/>
          <p:cNvPicPr preferRelativeResize="0"/>
          <p:nvPr/>
        </p:nvPicPr>
        <p:blipFill rotWithShape="1">
          <a:blip r:embed="rId3">
            <a:alphaModFix/>
          </a:blip>
          <a:srcRect/>
          <a:stretch/>
        </p:blipFill>
        <p:spPr>
          <a:xfrm>
            <a:off x="5688788" y="2904972"/>
            <a:ext cx="2555620" cy="2569585"/>
          </a:xfrm>
          <a:prstGeom prst="rect">
            <a:avLst/>
          </a:prstGeom>
          <a:noFill/>
          <a:ln>
            <a:noFill/>
          </a:ln>
        </p:spPr>
      </p:pic>
      <p:sp>
        <p:nvSpPr>
          <p:cNvPr id="261" name="Google Shape;261;p17"/>
          <p:cNvSpPr txBox="1"/>
          <p:nvPr/>
        </p:nvSpPr>
        <p:spPr>
          <a:xfrm>
            <a:off x="1004156" y="2904972"/>
            <a:ext cx="4392488" cy="227596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Da rechtsextreme Fundamentalist*innen eine Kundgebung gegen die Lesung angekündigt hatten, kam es zur Protestkundgebung „Drag </a:t>
            </a:r>
            <a:r>
              <a:rPr lang="de-DE" sz="1400" b="0" i="0" u="none" strike="noStrike" cap="none" dirty="0" err="1">
                <a:solidFill>
                  <a:srgbClr val="000000"/>
                </a:solidFill>
                <a:latin typeface="Arial"/>
                <a:ea typeface="Arial"/>
                <a:cs typeface="Arial"/>
                <a:sym typeface="Arial"/>
              </a:rPr>
              <a:t>is</a:t>
            </a:r>
            <a:r>
              <a:rPr lang="de-DE" sz="1400" b="0" i="0" u="none" strike="noStrike" cap="none" dirty="0">
                <a:solidFill>
                  <a:srgbClr val="000000"/>
                </a:solidFill>
                <a:latin typeface="Arial"/>
                <a:ea typeface="Arial"/>
                <a:cs typeface="Arial"/>
                <a:sym typeface="Arial"/>
              </a:rPr>
              <a:t> not a </a:t>
            </a:r>
            <a:r>
              <a:rPr lang="de-DE" sz="1400" b="0" i="0" u="none" strike="noStrike" cap="none" dirty="0" err="1">
                <a:solidFill>
                  <a:srgbClr val="000000"/>
                </a:solidFill>
                <a:latin typeface="Arial"/>
                <a:ea typeface="Arial"/>
                <a:cs typeface="Arial"/>
                <a:sym typeface="Arial"/>
              </a:rPr>
              <a:t>crime</a:t>
            </a:r>
            <a:r>
              <a:rPr lang="de-DE" sz="1400" b="0" i="0" u="none" strike="noStrike" cap="none" dirty="0">
                <a:solidFill>
                  <a:srgbClr val="000000"/>
                </a:solidFill>
                <a:latin typeface="Arial"/>
                <a:ea typeface="Arial"/>
                <a:cs typeface="Arial"/>
                <a:sym typeface="Arial"/>
              </a:rPr>
              <a:t>“.</a:t>
            </a:r>
            <a:endParaRPr dirty="0"/>
          </a:p>
          <a:p>
            <a:pPr marL="0" marR="0" lvl="0" indent="0" algn="l" rtl="0">
              <a:lnSpc>
                <a:spcPct val="120000"/>
              </a:lnSpc>
              <a:spcBef>
                <a:spcPts val="875"/>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Gemeinsam mit zahlreichen anderen Organisationen wie </a:t>
            </a:r>
            <a:r>
              <a:rPr lang="de-DE" sz="1400" b="0" i="0" u="none" strike="noStrike" cap="none" dirty="0" err="1">
                <a:solidFill>
                  <a:srgbClr val="000000"/>
                </a:solidFill>
                <a:latin typeface="Arial"/>
                <a:ea typeface="Arial"/>
                <a:cs typeface="Arial"/>
                <a:sym typeface="Arial"/>
              </a:rPr>
              <a:t>Queerbase</a:t>
            </a:r>
            <a:r>
              <a:rPr lang="de-DE" sz="1400" b="0" i="0" u="none" strike="noStrike" cap="none" dirty="0">
                <a:solidFill>
                  <a:srgbClr val="000000"/>
                </a:solidFill>
                <a:latin typeface="Arial"/>
                <a:ea typeface="Arial"/>
                <a:cs typeface="Arial"/>
                <a:sym typeface="Arial"/>
              </a:rPr>
              <a:t> und HOSI schloss sich ein breites Bündnis zusammen, um die Türkis Rosa Lila Villa vor den Angriffen Rechter und Konservativer zu schützen.</a:t>
            </a:r>
            <a:endParaRPr dirty="0"/>
          </a:p>
        </p:txBody>
      </p:sp>
      <p:sp>
        <p:nvSpPr>
          <p:cNvPr id="262" name="Google Shape;262;p17"/>
          <p:cNvSpPr txBox="1"/>
          <p:nvPr/>
        </p:nvSpPr>
        <p:spPr>
          <a:xfrm>
            <a:off x="1004156" y="5676392"/>
            <a:ext cx="7632900" cy="5769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de-DE" sz="1100" b="0" i="0" u="none" strike="noStrike" cap="none">
                <a:solidFill>
                  <a:srgbClr val="000000"/>
                </a:solidFill>
                <a:latin typeface="Arial"/>
                <a:ea typeface="Arial"/>
                <a:cs typeface="Arial"/>
                <a:sym typeface="Arial"/>
              </a:rPr>
              <a:t>Quelle: </a:t>
            </a:r>
            <a:r>
              <a:rPr lang="de-DE" sz="1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derstandard.at/story/2000145543473/grossanlegte-demo-und-polizeiaufgebot-gegen-dragqueen-lesung-in-wien</a:t>
            </a:r>
            <a:endParaRPr sz="1100">
              <a:solidFill>
                <a:srgbClr val="000000"/>
              </a:solidFill>
              <a:latin typeface="Arial"/>
              <a:ea typeface="Arial"/>
              <a:cs typeface="Arial"/>
              <a:sym typeface="Arial"/>
            </a:endParaRPr>
          </a:p>
          <a:p>
            <a:pPr marL="0" marR="0" lvl="0" indent="0" algn="l" rtl="0">
              <a:lnSpc>
                <a:spcPct val="120000"/>
              </a:lnSpc>
              <a:spcBef>
                <a:spcPts val="875"/>
              </a:spcBef>
              <a:spcAft>
                <a:spcPts val="0"/>
              </a:spcAft>
              <a:buClr>
                <a:srgbClr val="000000"/>
              </a:buClr>
              <a:buSzPts val="1100"/>
              <a:buFont typeface="Arial"/>
              <a:buNone/>
            </a:pPr>
            <a:r>
              <a:rPr lang="de-DE" sz="1100"/>
              <a:t>Bildquelle:</a:t>
            </a:r>
            <a:r>
              <a:rPr lang="de-DE" sz="1100" b="0" i="0" u="none" strike="noStrike" cap="none">
                <a:solidFill>
                  <a:srgbClr val="000000"/>
                </a:solidFill>
                <a:latin typeface="Arial"/>
                <a:ea typeface="Arial"/>
                <a:cs typeface="Arial"/>
                <a:sym typeface="Arial"/>
              </a:rPr>
              <a:t> </a:t>
            </a:r>
            <a:r>
              <a:rPr lang="de-DE" sz="1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instagram.com/p/CrESvIyMEm3/?igshid=YmMyMTA2M2Y</a:t>
            </a:r>
            <a:r>
              <a:rPr lang="de-DE" sz="11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8"/>
          <p:cNvSpPr txBox="1"/>
          <p:nvPr/>
        </p:nvSpPr>
        <p:spPr>
          <a:xfrm>
            <a:off x="755576" y="1351483"/>
            <a:ext cx="7488832" cy="22005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Zu A) </a:t>
            </a:r>
            <a:r>
              <a:rPr lang="de-DE" sz="1400" b="1" i="0" u="none" strike="noStrike" dirty="0" err="1">
                <a:solidFill>
                  <a:srgbClr val="000000"/>
                </a:solidFill>
                <a:latin typeface="Arial"/>
                <a:ea typeface="Arial"/>
                <a:cs typeface="Arial"/>
                <a:sym typeface="Arial"/>
              </a:rPr>
              <a:t>Prückel</a:t>
            </a:r>
            <a:r>
              <a:rPr lang="de-DE" sz="1400" b="1" i="0" u="none" strike="noStrike" dirty="0">
                <a:solidFill>
                  <a:srgbClr val="000000"/>
                </a:solidFill>
                <a:latin typeface="Arial"/>
                <a:ea typeface="Arial"/>
                <a:cs typeface="Arial"/>
                <a:sym typeface="Arial"/>
              </a:rPr>
              <a:t> Kiss-in: </a:t>
            </a:r>
            <a:br>
              <a:rPr lang="de-DE" sz="1400" b="1" i="0" u="none" strike="noStrike" dirty="0">
                <a:solidFill>
                  <a:srgbClr val="000000"/>
                </a:solidFill>
                <a:latin typeface="Arial"/>
                <a:ea typeface="Arial"/>
                <a:cs typeface="Arial"/>
                <a:sym typeface="Arial"/>
              </a:rPr>
            </a:br>
            <a:r>
              <a:rPr lang="de-DE" sz="1400" b="0" i="0" u="none" strike="noStrike" dirty="0">
                <a:solidFill>
                  <a:srgbClr val="000000"/>
                </a:solidFill>
                <a:latin typeface="Arial"/>
                <a:ea typeface="Arial"/>
                <a:cs typeface="Arial"/>
                <a:sym typeface="Arial"/>
              </a:rPr>
              <a:t>Ein küssendes lesbisches Paar wurde im Jänner 2015 aus dem Wiener Kaffeehaus </a:t>
            </a:r>
            <a:r>
              <a:rPr lang="de-DE" sz="1400" b="0" i="0" u="none" strike="noStrike" dirty="0" err="1">
                <a:solidFill>
                  <a:srgbClr val="000000"/>
                </a:solidFill>
                <a:latin typeface="Arial"/>
                <a:ea typeface="Arial"/>
                <a:cs typeface="Arial"/>
                <a:sym typeface="Arial"/>
              </a:rPr>
              <a:t>Prückel</a:t>
            </a:r>
            <a:r>
              <a:rPr lang="de-DE" sz="1400" b="0" i="0" u="none" strike="noStrike" dirty="0">
                <a:solidFill>
                  <a:srgbClr val="000000"/>
                </a:solidFill>
                <a:latin typeface="Arial"/>
                <a:ea typeface="Arial"/>
                <a:cs typeface="Arial"/>
                <a:sym typeface="Arial"/>
              </a:rPr>
              <a:t> verwiesen. Als Reaktion wiesen Aktivist*innen </a:t>
            </a:r>
            <a:r>
              <a:rPr lang="de-DE" dirty="0"/>
              <a:t>bei einem</a:t>
            </a:r>
            <a:r>
              <a:rPr lang="de-DE" sz="1400" b="0" i="0" u="none" strike="noStrike" dirty="0">
                <a:solidFill>
                  <a:srgbClr val="000000"/>
                </a:solidFill>
                <a:latin typeface="Arial"/>
                <a:ea typeface="Arial"/>
                <a:cs typeface="Arial"/>
                <a:sym typeface="Arial"/>
              </a:rPr>
              <a:t> Kiss-in vor dem </a:t>
            </a:r>
            <a:r>
              <a:rPr lang="de-DE" sz="1400" dirty="0">
                <a:solidFill>
                  <a:srgbClr val="000000"/>
                </a:solidFill>
                <a:latin typeface="Arial"/>
                <a:ea typeface="Arial"/>
                <a:cs typeface="Arial"/>
                <a:sym typeface="Arial"/>
              </a:rPr>
              <a:t>Café </a:t>
            </a:r>
            <a:r>
              <a:rPr lang="de-DE" sz="1400" b="0" i="0" u="none" strike="noStrike" dirty="0">
                <a:solidFill>
                  <a:srgbClr val="000000"/>
                </a:solidFill>
                <a:latin typeface="Arial"/>
                <a:ea typeface="Arial"/>
                <a:cs typeface="Arial"/>
                <a:sym typeface="Arial"/>
              </a:rPr>
              <a:t>auch auf den fehlenden Diskriminierungsschutz von LGBTIAQ* Personen im Privatbereich hin. Denn: eine rechtliche Handhabe gegen einen solchen Rausschmiss hat ein gleichgeschlechtliches Paar nicht. Diskriminierungsschutz gibt es zwar in der Arbeitswelt (es wäre z. B. nicht zulässig, abzulehnen, von einer lesbischen Kellnerin bedient zu werden), aber bislang nicht in anderen Lebensbereichen.</a:t>
            </a:r>
          </a:p>
          <a:p>
            <a:pPr marL="0" marR="0" lvl="0" indent="0" algn="l" rtl="0">
              <a:spcBef>
                <a:spcPts val="0"/>
              </a:spcBef>
              <a:spcAft>
                <a:spcPts val="0"/>
              </a:spcAft>
              <a:buNone/>
            </a:pPr>
            <a:br>
              <a:rPr lang="de-DE" sz="1400" b="0" i="0" u="none" strike="noStrike" dirty="0">
                <a:solidFill>
                  <a:schemeClr val="tx1"/>
                </a:solidFill>
                <a:latin typeface="Arial"/>
                <a:ea typeface="Arial"/>
                <a:cs typeface="Arial"/>
                <a:sym typeface="Arial"/>
              </a:rPr>
            </a:br>
            <a:r>
              <a:rPr lang="de-DE" sz="1100" b="0" i="0" u="none" strike="noStrike" dirty="0">
                <a:solidFill>
                  <a:schemeClr val="tx1"/>
                </a:solidFill>
                <a:latin typeface="Arial"/>
                <a:ea typeface="Arial"/>
                <a:cs typeface="Arial"/>
                <a:sym typeface="Arial"/>
              </a:rPr>
              <a:t>Quelle: </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derstandard.at/</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story</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/2000010319661/tausende-demo-zusagen-nach-rauswurf-eines-lesbischen-paares</a:t>
            </a:r>
            <a:endParaRPr sz="1100" dirty="0">
              <a:solidFill>
                <a:schemeClr val="tx1"/>
              </a:solidFill>
              <a:latin typeface="Arial"/>
              <a:ea typeface="Arial"/>
              <a:cs typeface="Arial"/>
              <a:sym typeface="Arial"/>
            </a:endParaRPr>
          </a:p>
        </p:txBody>
      </p:sp>
      <p:sp>
        <p:nvSpPr>
          <p:cNvPr id="269" name="Google Shape;269;p18"/>
          <p:cNvSpPr txBox="1"/>
          <p:nvPr/>
        </p:nvSpPr>
        <p:spPr>
          <a:xfrm>
            <a:off x="3259013" y="3753436"/>
            <a:ext cx="5391828" cy="17235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Zu C) Das von Sarah </a:t>
            </a:r>
            <a:r>
              <a:rPr lang="de-DE" sz="1400" b="0" i="0" u="none" strike="noStrike" dirty="0" err="1">
                <a:solidFill>
                  <a:srgbClr val="000000"/>
                </a:solidFill>
                <a:latin typeface="Arial"/>
                <a:ea typeface="Arial"/>
                <a:cs typeface="Arial"/>
                <a:sym typeface="Arial"/>
              </a:rPr>
              <a:t>Ortmeyer</a:t>
            </a:r>
            <a:r>
              <a:rPr lang="de-DE" sz="1400" b="0" i="0" u="none" strike="noStrike" dirty="0">
                <a:solidFill>
                  <a:srgbClr val="000000"/>
                </a:solidFill>
                <a:latin typeface="Arial"/>
                <a:ea typeface="Arial"/>
                <a:cs typeface="Arial"/>
                <a:sym typeface="Arial"/>
              </a:rPr>
              <a:t> und Karl </a:t>
            </a:r>
            <a:r>
              <a:rPr lang="de-DE" sz="1400" b="0" i="0" u="none" strike="noStrike" dirty="0" err="1">
                <a:solidFill>
                  <a:srgbClr val="000000"/>
                </a:solidFill>
                <a:latin typeface="Arial"/>
                <a:ea typeface="Arial"/>
                <a:cs typeface="Arial"/>
                <a:sym typeface="Arial"/>
              </a:rPr>
              <a:t>Kolbitz</a:t>
            </a:r>
            <a:r>
              <a:rPr lang="de-DE" sz="1400" b="0" i="0" u="none" strike="noStrike" dirty="0">
                <a:solidFill>
                  <a:srgbClr val="000000"/>
                </a:solidFill>
                <a:latin typeface="Arial"/>
                <a:ea typeface="Arial"/>
                <a:cs typeface="Arial"/>
                <a:sym typeface="Arial"/>
              </a:rPr>
              <a:t> gestaltete </a:t>
            </a:r>
            <a:r>
              <a:rPr lang="de-DE" sz="1400" b="1" i="0" u="none" strike="noStrike" dirty="0">
                <a:solidFill>
                  <a:srgbClr val="000000"/>
                </a:solidFill>
                <a:latin typeface="Arial"/>
                <a:ea typeface="Arial"/>
                <a:cs typeface="Arial"/>
                <a:sym typeface="Arial"/>
              </a:rPr>
              <a:t>Denkmal „Arcus – Schatten eines </a:t>
            </a:r>
            <a:r>
              <a:rPr lang="de-DE" sz="1400" b="1" dirty="0">
                <a:solidFill>
                  <a:srgbClr val="000000"/>
                </a:solidFill>
                <a:latin typeface="Arial"/>
                <a:ea typeface="Arial"/>
                <a:cs typeface="Arial"/>
                <a:sym typeface="Arial"/>
              </a:rPr>
              <a:t>Regenbogens“ </a:t>
            </a:r>
            <a:r>
              <a:rPr lang="de-DE" sz="1400" b="0" i="0" u="none" strike="noStrike" dirty="0">
                <a:solidFill>
                  <a:srgbClr val="000000"/>
                </a:solidFill>
                <a:latin typeface="Arial"/>
                <a:ea typeface="Arial"/>
                <a:cs typeface="Arial"/>
                <a:sym typeface="Arial"/>
              </a:rPr>
              <a:t>wurde am 5. Juni 2023 eröffnet</a:t>
            </a:r>
            <a:r>
              <a:rPr lang="de-DE" sz="1400" dirty="0">
                <a:solidFill>
                  <a:srgbClr val="000000"/>
                </a:solidFill>
                <a:latin typeface="Arial"/>
                <a:ea typeface="Arial"/>
                <a:cs typeface="Arial"/>
                <a:sym typeface="Arial"/>
              </a:rPr>
              <a:t>. Das Denkmal soll das Gedenken an die als Homosexuelle diskriminierten, verfolgten und ermordeten Menschen lebendig halten. </a:t>
            </a:r>
            <a:br>
              <a:rPr lang="de-DE" sz="1400" b="0" i="0" u="none" strike="noStrike" dirty="0">
                <a:solidFill>
                  <a:srgbClr val="000000"/>
                </a:solidFill>
                <a:latin typeface="Arial"/>
                <a:ea typeface="Arial"/>
                <a:cs typeface="Arial"/>
                <a:sym typeface="Arial"/>
              </a:rPr>
            </a:br>
            <a:r>
              <a:rPr lang="de-DE" sz="1400" b="0" i="0" u="none" strike="noStrike" dirty="0">
                <a:solidFill>
                  <a:srgbClr val="000000"/>
                </a:solidFill>
                <a:latin typeface="Arial"/>
                <a:ea typeface="Arial"/>
                <a:cs typeface="Arial"/>
                <a:sym typeface="Arial"/>
              </a:rPr>
              <a:t>Ort: 1040 Wien, </a:t>
            </a:r>
            <a:r>
              <a:rPr lang="de-DE" sz="1400" b="0" i="0" u="none" strike="noStrike" dirty="0" err="1">
                <a:solidFill>
                  <a:srgbClr val="000000"/>
                </a:solidFill>
                <a:latin typeface="Arial"/>
                <a:ea typeface="Arial"/>
                <a:cs typeface="Arial"/>
                <a:sym typeface="Arial"/>
              </a:rPr>
              <a:t>Resselpark</a:t>
            </a:r>
            <a:r>
              <a:rPr lang="de-DE" sz="1400" b="0" i="0" u="none" strike="noStrike" dirty="0">
                <a:solidFill>
                  <a:srgbClr val="000000"/>
                </a:solidFill>
                <a:latin typeface="Arial"/>
                <a:ea typeface="Arial"/>
                <a:cs typeface="Arial"/>
                <a:sym typeface="Arial"/>
              </a:rPr>
              <a:t> (Erreichbarkeit: U1 / U4 Karlsplatz)</a:t>
            </a:r>
            <a:endParaRPr lang="de-DE" dirty="0"/>
          </a:p>
          <a:p>
            <a:pPr lvl="0"/>
            <a:endParaRPr lang="de-DE" sz="1100" dirty="0"/>
          </a:p>
          <a:p>
            <a:pPr lvl="0"/>
            <a:r>
              <a:rPr lang="de-DE" sz="1100" dirty="0"/>
              <a:t>Quelle</a:t>
            </a:r>
            <a:r>
              <a:rPr lang="de-DE" sz="1100" dirty="0">
                <a:solidFill>
                  <a:schemeClr val="tx1"/>
                </a:solidFill>
              </a:rPr>
              <a:t>: </a:t>
            </a:r>
            <a:r>
              <a:rPr lang="de-DE" sz="1100" u="sng" dirty="0">
                <a:solidFill>
                  <a:schemeClr val="tx1"/>
                </a:solidFill>
                <a:hlinkClick r:id="rId4">
                  <a:extLst>
                    <a:ext uri="{A12FA001-AC4F-418D-AE19-62706E023703}">
                      <ahyp:hlinkClr xmlns:ahyp="http://schemas.microsoft.com/office/drawing/2018/hyperlinkcolor" val="tx"/>
                    </a:ext>
                  </a:extLst>
                </a:hlinkClick>
              </a:rPr>
              <a:t>koer.or.at/</a:t>
            </a:r>
            <a:r>
              <a:rPr lang="de-DE" sz="1100" u="sng" dirty="0" err="1">
                <a:solidFill>
                  <a:schemeClr val="tx1"/>
                </a:solidFill>
                <a:hlinkClick r:id="rId4">
                  <a:extLst>
                    <a:ext uri="{A12FA001-AC4F-418D-AE19-62706E023703}">
                      <ahyp:hlinkClr xmlns:ahyp="http://schemas.microsoft.com/office/drawing/2018/hyperlinkcolor" val="tx"/>
                    </a:ext>
                  </a:extLst>
                </a:hlinkClick>
              </a:rPr>
              <a:t>projekte</a:t>
            </a:r>
            <a:r>
              <a:rPr lang="de-DE" sz="1100" u="sng" dirty="0">
                <a:solidFill>
                  <a:schemeClr val="tx1"/>
                </a:solidFill>
                <a:hlinkClick r:id="rId4">
                  <a:extLst>
                    <a:ext uri="{A12FA001-AC4F-418D-AE19-62706E023703}">
                      <ahyp:hlinkClr xmlns:ahyp="http://schemas.microsoft.com/office/drawing/2018/hyperlinkcolor" val="tx"/>
                    </a:ext>
                  </a:extLst>
                </a:hlinkClick>
              </a:rPr>
              <a:t>/</a:t>
            </a:r>
            <a:r>
              <a:rPr lang="de-DE" sz="1100" u="sng" dirty="0" err="1">
                <a:solidFill>
                  <a:schemeClr val="tx1"/>
                </a:solidFill>
                <a:hlinkClick r:id="rId4">
                  <a:extLst>
                    <a:ext uri="{A12FA001-AC4F-418D-AE19-62706E023703}">
                      <ahyp:hlinkClr xmlns:ahyp="http://schemas.microsoft.com/office/drawing/2018/hyperlinkcolor" val="tx"/>
                    </a:ext>
                  </a:extLst>
                </a:hlinkClick>
              </a:rPr>
              <a:t>arcus</a:t>
            </a:r>
            <a:r>
              <a:rPr lang="de-DE" sz="1100" u="sng" dirty="0">
                <a:solidFill>
                  <a:schemeClr val="tx1"/>
                </a:solidFill>
                <a:hlinkClick r:id="rId4">
                  <a:extLst>
                    <a:ext uri="{A12FA001-AC4F-418D-AE19-62706E023703}">
                      <ahyp:hlinkClr xmlns:ahyp="http://schemas.microsoft.com/office/drawing/2018/hyperlinkcolor" val="tx"/>
                    </a:ext>
                  </a:extLst>
                </a:hlinkClick>
              </a:rPr>
              <a:t>-schatten-eines-regenbogens</a:t>
            </a:r>
            <a:r>
              <a:rPr lang="de-DE" sz="1100" dirty="0"/>
              <a:t> | Foto: R. Tanzberger</a:t>
            </a:r>
            <a:endParaRPr sz="1100" dirty="0"/>
          </a:p>
        </p:txBody>
      </p:sp>
      <p:sp>
        <p:nvSpPr>
          <p:cNvPr id="270" name="Google Shape;270;p18"/>
          <p:cNvSpPr txBox="1"/>
          <p:nvPr/>
        </p:nvSpPr>
        <p:spPr>
          <a:xfrm>
            <a:off x="2296700" y="5736346"/>
            <a:ext cx="5783322" cy="646290"/>
          </a:xfrm>
          <a:prstGeom prst="rect">
            <a:avLst/>
          </a:prstGeom>
          <a:noFill/>
          <a:ln>
            <a:noFill/>
          </a:ln>
        </p:spPr>
        <p:txBody>
          <a:bodyPr spcFirstLastPara="1" wrap="square" lIns="91425" tIns="45700" rIns="91425" bIns="45700" anchor="t" anchorCtr="0">
            <a:spAutoFit/>
          </a:bodyPr>
          <a:lstStyle/>
          <a:p>
            <a:pPr lvl="0">
              <a:buSzPts val="1400"/>
            </a:pPr>
            <a:r>
              <a:rPr lang="de-DE" sz="1400" b="0" i="0" u="none" strike="noStrike" cap="none" dirty="0">
                <a:solidFill>
                  <a:schemeClr val="tx1"/>
                </a:solidFill>
                <a:latin typeface="Arial"/>
                <a:ea typeface="Arial"/>
                <a:cs typeface="Arial"/>
                <a:sym typeface="Arial"/>
              </a:rPr>
              <a:t>Zu D) Das </a:t>
            </a:r>
            <a:r>
              <a:rPr lang="de-DE" sz="1400" b="1" i="0" u="none" strike="noStrike" cap="none" dirty="0">
                <a:solidFill>
                  <a:schemeClr val="tx1"/>
                </a:solidFill>
                <a:latin typeface="Arial"/>
                <a:ea typeface="Arial"/>
                <a:cs typeface="Arial"/>
                <a:sym typeface="Arial"/>
              </a:rPr>
              <a:t>queere Jugendzentrum </a:t>
            </a:r>
            <a:r>
              <a:rPr lang="de-DE" b="1" dirty="0">
                <a:solidFill>
                  <a:schemeClr val="tx1"/>
                </a:solidFill>
              </a:rPr>
              <a:t>Q:WIR </a:t>
            </a:r>
            <a:r>
              <a:rPr lang="de-DE" dirty="0">
                <a:solidFill>
                  <a:schemeClr val="tx1"/>
                </a:solidFill>
              </a:rPr>
              <a:t>wird</a:t>
            </a:r>
            <a:r>
              <a:rPr lang="de-DE" sz="1400" b="0" i="0" u="none" strike="noStrike" cap="none" dirty="0">
                <a:solidFill>
                  <a:schemeClr val="tx1"/>
                </a:solidFill>
                <a:latin typeface="Arial"/>
                <a:ea typeface="Arial"/>
                <a:cs typeface="Arial"/>
                <a:sym typeface="Arial"/>
              </a:rPr>
              <a:t> 2024 in Wien eröffnet</a:t>
            </a:r>
            <a:br>
              <a:rPr lang="de-DE" sz="1400" b="0" i="0" u="none" strike="noStrike" cap="none" dirty="0">
                <a:solidFill>
                  <a:schemeClr val="tx1"/>
                </a:solidFill>
                <a:latin typeface="Arial"/>
                <a:ea typeface="Arial"/>
                <a:cs typeface="Arial"/>
                <a:sym typeface="Arial"/>
              </a:rPr>
            </a:br>
            <a:r>
              <a:rPr lang="de-DE" sz="1100" b="0" i="0" u="none" strike="noStrike" cap="none" dirty="0">
                <a:solidFill>
                  <a:schemeClr val="tx1"/>
                </a:solidFill>
                <a:latin typeface="Arial"/>
                <a:ea typeface="Arial"/>
                <a:cs typeface="Arial"/>
                <a:sym typeface="Arial"/>
              </a:rPr>
              <a:t>Quelle: </a:t>
            </a:r>
            <a:r>
              <a:rPr lang="de-DE" sz="11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wien.gv.at/</a:t>
            </a:r>
            <a:r>
              <a:rPr lang="de-DE" sz="1100" b="0" i="0" u="sng" strike="noStrike" cap="non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freizeit</a:t>
            </a:r>
            <a:r>
              <a:rPr lang="de-DE" sz="11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bildungjugend</a:t>
            </a:r>
            <a:r>
              <a:rPr lang="de-DE" sz="11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jugend</a:t>
            </a:r>
            <a:r>
              <a:rPr lang="de-DE" sz="11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/queeres-jugendzentrum.html</a:t>
            </a:r>
            <a:r>
              <a:rPr lang="de-DE" sz="1100" dirty="0">
                <a:solidFill>
                  <a:schemeClr val="tx1"/>
                </a:solidFill>
              </a:rPr>
              <a:t>  </a:t>
            </a:r>
          </a:p>
          <a:p>
            <a:pPr lvl="0">
              <a:buSzPts val="1400"/>
            </a:pPr>
            <a:r>
              <a:rPr lang="de-DE" sz="1100" dirty="0">
                <a:solidFill>
                  <a:schemeClr val="tx1"/>
                </a:solidFill>
                <a:hlinkClick r:id="rId6">
                  <a:extLst>
                    <a:ext uri="{A12FA001-AC4F-418D-AE19-62706E023703}">
                      <ahyp:hlinkClr xmlns:ahyp="http://schemas.microsoft.com/office/drawing/2018/hyperlinkcolor" val="tx"/>
                    </a:ext>
                  </a:extLst>
                </a:hlinkClick>
              </a:rPr>
              <a:t>q-wir.at/</a:t>
            </a:r>
            <a:r>
              <a:rPr lang="de-DE" sz="1100" dirty="0" err="1">
                <a:solidFill>
                  <a:schemeClr val="tx1"/>
                </a:solidFill>
                <a:hlinkClick r:id="rId6">
                  <a:extLst>
                    <a:ext uri="{A12FA001-AC4F-418D-AE19-62706E023703}">
                      <ahyp:hlinkClr xmlns:ahyp="http://schemas.microsoft.com/office/drawing/2018/hyperlinkcolor" val="tx"/>
                    </a:ext>
                  </a:extLst>
                </a:hlinkClick>
              </a:rPr>
              <a:t>jugendzentrum</a:t>
            </a:r>
            <a:r>
              <a:rPr lang="de-DE" sz="1100" dirty="0">
                <a:solidFill>
                  <a:schemeClr val="tx1"/>
                </a:solidFill>
                <a:hlinkClick r:id="rId6">
                  <a:extLst>
                    <a:ext uri="{A12FA001-AC4F-418D-AE19-62706E023703}">
                      <ahyp:hlinkClr xmlns:ahyp="http://schemas.microsoft.com/office/drawing/2018/hyperlinkcolor" val="tx"/>
                    </a:ext>
                  </a:extLst>
                </a:hlinkClick>
              </a:rPr>
              <a:t>/</a:t>
            </a:r>
            <a:endParaRPr lang="de-DE" sz="1100" b="0" i="0" u="sng" strike="noStrike" cap="none" dirty="0">
              <a:solidFill>
                <a:schemeClr val="tx1"/>
              </a:solidFill>
              <a:sym typeface="Arial"/>
            </a:endParaRPr>
          </a:p>
        </p:txBody>
      </p:sp>
      <p:pic>
        <p:nvPicPr>
          <p:cNvPr id="271" name="Google Shape;271;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55576" y="3811447"/>
            <a:ext cx="2256050" cy="1412126"/>
          </a:xfrm>
          <a:prstGeom prst="rect">
            <a:avLst/>
          </a:prstGeom>
          <a:noFill/>
          <a:ln>
            <a:noFill/>
          </a:ln>
        </p:spPr>
      </p:pic>
      <p:pic>
        <p:nvPicPr>
          <p:cNvPr id="3" name="Grafik 2">
            <a:extLst>
              <a:ext uri="{FF2B5EF4-FFF2-40B4-BE49-F238E27FC236}">
                <a16:creationId xmlns:a16="http://schemas.microsoft.com/office/drawing/2014/main" id="{6D8CFC82-03CC-4012-AB65-B1BE597046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576" y="5592965"/>
            <a:ext cx="1425968" cy="1095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2"/>
          <p:cNvSpPr/>
          <p:nvPr/>
        </p:nvSpPr>
        <p:spPr>
          <a:xfrm>
            <a:off x="612204" y="508099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278" name="Google Shape;278;p22"/>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1971</a:t>
            </a:r>
            <a:endParaRPr/>
          </a:p>
        </p:txBody>
      </p:sp>
      <p:sp>
        <p:nvSpPr>
          <p:cNvPr id="279" name="Google Shape;279;p22"/>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C  2010</a:t>
            </a:r>
            <a:endParaRPr/>
          </a:p>
        </p:txBody>
      </p:sp>
      <p:sp>
        <p:nvSpPr>
          <p:cNvPr id="280" name="Google Shape;280;p22"/>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D 2022</a:t>
            </a:r>
            <a:endParaRPr/>
          </a:p>
        </p:txBody>
      </p:sp>
      <p:sp>
        <p:nvSpPr>
          <p:cNvPr id="281" name="Google Shape;281;p22"/>
          <p:cNvSpPr txBox="1"/>
          <p:nvPr/>
        </p:nvSpPr>
        <p:spPr>
          <a:xfrm>
            <a:off x="683642" y="2596142"/>
            <a:ext cx="7632700" cy="1552194"/>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100"/>
              <a:buFont typeface="Times New Roman"/>
              <a:buNone/>
            </a:pPr>
            <a:r>
              <a:rPr lang="de-DE" sz="2100">
                <a:solidFill>
                  <a:schemeClr val="lt1"/>
                </a:solidFill>
                <a:latin typeface="Arial"/>
                <a:ea typeface="Arial"/>
                <a:cs typeface="Arial"/>
                <a:sym typeface="Arial"/>
              </a:rPr>
              <a:t>Seit wann müssen trans Personen in Österreich für die rechtliche Anerkennung des gelebten Geschlechts (Personenstandsänderung) keine operativen Entfernungen der primären Geschlechtsmerkmale mehr durchführen lassen?</a:t>
            </a:r>
            <a:endParaRPr sz="2100">
              <a:solidFill>
                <a:srgbClr val="FFFFFF"/>
              </a:solidFill>
              <a:latin typeface="Arial"/>
              <a:ea typeface="Arial"/>
              <a:cs typeface="Arial"/>
              <a:sym typeface="Arial"/>
            </a:endParaRPr>
          </a:p>
        </p:txBody>
      </p:sp>
      <p:sp>
        <p:nvSpPr>
          <p:cNvPr id="282" name="Google Shape;282;p22"/>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1991</a:t>
            </a:r>
            <a:endParaRPr/>
          </a:p>
        </p:txBody>
      </p:sp>
      <p:pic>
        <p:nvPicPr>
          <p:cNvPr id="9" name="Grafik 8">
            <a:extLst>
              <a:ext uri="{FF2B5EF4-FFF2-40B4-BE49-F238E27FC236}">
                <a16:creationId xmlns:a16="http://schemas.microsoft.com/office/drawing/2014/main" id="{D9A599B6-A5BB-4803-9BF0-87890940DF59}"/>
              </a:ext>
            </a:extLst>
          </p:cNvPr>
          <p:cNvPicPr>
            <a:picLocks noChangeAspect="1"/>
          </p:cNvPicPr>
          <p:nvPr/>
        </p:nvPicPr>
        <p:blipFill>
          <a:blip r:embed="rId4"/>
          <a:stretch/>
        </p:blipFill>
        <p:spPr bwMode="auto">
          <a:xfrm>
            <a:off x="3719419" y="1020723"/>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77"/>
                                        </p:tgtEl>
                                        <p:attrNameLst>
                                          <p:attrName>style.visibility</p:attrName>
                                        </p:attrNameLst>
                                      </p:cBhvr>
                                      <p:to>
                                        <p:strVal val="visible"/>
                                      </p:to>
                                    </p:set>
                                    <p:anim calcmode="lin" valueType="num">
                                      <p:cBhvr additive="base">
                                        <p:cTn id="14" dur="500"/>
                                        <p:tgtEl>
                                          <p:spTgt spid="27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3"/>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290" name="Google Shape;290;p23"/>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dirty="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91" name="Google Shape;291;p23"/>
          <p:cNvSpPr/>
          <p:nvPr/>
        </p:nvSpPr>
        <p:spPr>
          <a:xfrm>
            <a:off x="1259632" y="1700808"/>
            <a:ext cx="6480721" cy="49475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latin typeface="Arial"/>
                <a:ea typeface="Arial"/>
                <a:cs typeface="Arial"/>
                <a:sym typeface="Arial"/>
              </a:rPr>
              <a:t>Lösung C:</a:t>
            </a:r>
            <a:r>
              <a:rPr lang="de-DE" sz="2400" dirty="0">
                <a:solidFill>
                  <a:schemeClr val="dk1"/>
                </a:solidFill>
                <a:latin typeface="Arial"/>
                <a:ea typeface="Arial"/>
                <a:cs typeface="Arial"/>
                <a:sym typeface="Arial"/>
              </a:rPr>
              <a:t> </a:t>
            </a:r>
            <a:r>
              <a:rPr lang="de-DE" sz="2400" b="1" dirty="0">
                <a:solidFill>
                  <a:schemeClr val="dk1"/>
                </a:solidFill>
                <a:latin typeface="Arial"/>
                <a:ea typeface="Arial"/>
                <a:cs typeface="Arial"/>
                <a:sym typeface="Arial"/>
              </a:rPr>
              <a:t>2010</a:t>
            </a:r>
            <a:r>
              <a:rPr lang="de-DE" sz="24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p:txBody>
      </p:sp>
      <p:sp>
        <p:nvSpPr>
          <p:cNvPr id="292" name="Google Shape;292;p23"/>
          <p:cNvSpPr txBox="1"/>
          <p:nvPr/>
        </p:nvSpPr>
        <p:spPr>
          <a:xfrm>
            <a:off x="1276598" y="2503146"/>
            <a:ext cx="6319737" cy="907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cap="none" dirty="0">
                <a:solidFill>
                  <a:srgbClr val="000000"/>
                </a:solidFill>
                <a:latin typeface="Arial"/>
                <a:ea typeface="Arial"/>
                <a:cs typeface="Arial"/>
                <a:sym typeface="Arial"/>
              </a:rPr>
              <a:t>1971:</a:t>
            </a:r>
            <a:r>
              <a:rPr lang="de-DE" sz="1400" b="0" i="0" u="none" strike="noStrike" cap="none" dirty="0">
                <a:solidFill>
                  <a:srgbClr val="000000"/>
                </a:solidFill>
                <a:latin typeface="Arial"/>
                <a:ea typeface="Arial"/>
                <a:cs typeface="Arial"/>
                <a:sym typeface="Arial"/>
              </a:rPr>
              <a:t> Die Bestrafung von gleichgeschlechtlicher Sexualität wird aus dem Strafgesetzbuch gestrichen. Allerdings wird Homosexualität durch vier neue </a:t>
            </a:r>
            <a:r>
              <a:rPr lang="de-DE" sz="1400" b="0" i="0" u="none" strike="noStrike" cap="none" dirty="0">
                <a:solidFill>
                  <a:schemeClr val="tx1"/>
                </a:solidFill>
                <a:latin typeface="Arial"/>
                <a:ea typeface="Arial"/>
                <a:cs typeface="Arial"/>
                <a:sym typeface="Arial"/>
              </a:rPr>
              <a:t>Paragraphen diskriminiert.</a:t>
            </a:r>
            <a:br>
              <a:rPr lang="de-DE" sz="1800" b="0" i="0" u="none" strike="noStrike" cap="none" dirty="0">
                <a:solidFill>
                  <a:schemeClr val="tx1"/>
                </a:solidFill>
                <a:latin typeface="Arial"/>
                <a:ea typeface="Arial"/>
                <a:cs typeface="Arial"/>
                <a:sym typeface="Arial"/>
              </a:rPr>
            </a:br>
            <a:r>
              <a:rPr lang="de-DE" sz="1100" b="0" i="0" u="none" strike="noStrike" cap="none" dirty="0">
                <a:solidFill>
                  <a:schemeClr val="tx1"/>
                </a:solidFill>
                <a:latin typeface="Arial"/>
                <a:ea typeface="Arial"/>
                <a:cs typeface="Arial"/>
                <a:sym typeface="Arial"/>
              </a:rPr>
              <a:t>Quelle: </a:t>
            </a:r>
            <a:r>
              <a:rPr lang="de-DE" sz="1100" b="0" i="0" u="sng" strike="noStrike" cap="none" dirty="0">
                <a:solidFill>
                  <a:schemeClr val="tx1"/>
                </a:solidFill>
                <a:sym typeface="Arial"/>
                <a:hlinkClick r:id="rId3">
                  <a:extLst>
                    <a:ext uri="{A12FA001-AC4F-418D-AE19-62706E023703}">
                      <ahyp:hlinkClr xmlns:ahyp="http://schemas.microsoft.com/office/drawing/2018/hyperlinkcolor" val="tx"/>
                    </a:ext>
                  </a:extLst>
                </a:hlinkClick>
              </a:rPr>
              <a:t>kontrast.at/paragraph-209-oesterreich</a:t>
            </a:r>
            <a:endParaRPr sz="2400" dirty="0">
              <a:solidFill>
                <a:schemeClr val="tx1"/>
              </a:solidFill>
              <a:latin typeface="Times New Roman"/>
              <a:ea typeface="Times New Roman"/>
              <a:cs typeface="Times New Roman"/>
              <a:sym typeface="Times New Roman"/>
            </a:endParaRPr>
          </a:p>
        </p:txBody>
      </p:sp>
      <p:sp>
        <p:nvSpPr>
          <p:cNvPr id="293" name="Google Shape;293;p23"/>
          <p:cNvSpPr txBox="1"/>
          <p:nvPr/>
        </p:nvSpPr>
        <p:spPr>
          <a:xfrm>
            <a:off x="1276598" y="3918964"/>
            <a:ext cx="6391745" cy="6924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cap="none" dirty="0">
                <a:solidFill>
                  <a:srgbClr val="000000"/>
                </a:solidFill>
                <a:latin typeface="Arial"/>
                <a:ea typeface="Arial"/>
                <a:cs typeface="Arial"/>
                <a:sym typeface="Arial"/>
              </a:rPr>
              <a:t>1991: </a:t>
            </a:r>
            <a:r>
              <a:rPr lang="de-DE" sz="1400" b="0" i="0" u="none" strike="noStrike" cap="none" dirty="0">
                <a:solidFill>
                  <a:srgbClr val="000000"/>
                </a:solidFill>
                <a:latin typeface="Arial"/>
                <a:ea typeface="Arial"/>
                <a:cs typeface="Arial"/>
                <a:sym typeface="Arial"/>
              </a:rPr>
              <a:t>Die </a:t>
            </a:r>
            <a:r>
              <a:rPr lang="de-DE" sz="1400" b="0" i="0" u="none" strike="noStrike" cap="none" dirty="0">
                <a:solidFill>
                  <a:schemeClr val="tx1"/>
                </a:solidFill>
                <a:latin typeface="Arial"/>
                <a:ea typeface="Arial"/>
                <a:cs typeface="Arial"/>
                <a:sym typeface="Arial"/>
              </a:rPr>
              <a:t>Krankheitsdiagnose „Homosexualität“ wird aus dem österreichischen Diagnoseschlüssel gestrichen. </a:t>
            </a:r>
            <a:br>
              <a:rPr lang="de-DE" sz="1800" b="0" i="0" u="none" strike="noStrike" cap="none" dirty="0">
                <a:solidFill>
                  <a:schemeClr val="tx1"/>
                </a:solidFill>
                <a:latin typeface="Arial"/>
                <a:ea typeface="Arial"/>
                <a:cs typeface="Arial"/>
                <a:sym typeface="Arial"/>
              </a:rPr>
            </a:br>
            <a:r>
              <a:rPr lang="de-DE" sz="1100" b="0" i="0" u="none" strike="noStrike" cap="none" dirty="0">
                <a:solidFill>
                  <a:schemeClr val="tx1"/>
                </a:solidFill>
                <a:latin typeface="Arial"/>
                <a:ea typeface="Arial"/>
                <a:cs typeface="Arial"/>
                <a:sym typeface="Arial"/>
              </a:rPr>
              <a:t>Quelle: </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homopoliticus.at/1991/10/22/</a:t>
            </a:r>
            <a:r>
              <a:rPr lang="de-DE" sz="1100" b="0" i="0" u="sng"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homosexualitaet</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-ist-in-</a:t>
            </a:r>
            <a:r>
              <a:rPr lang="de-DE" sz="1100" b="0" i="0" u="sng"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oesterreich</a:t>
            </a:r>
            <a:r>
              <a:rPr lang="de-DE" sz="1100" b="0" i="0" u="sng" strike="noStrike" cap="none" dirty="0">
                <a:solidFill>
                  <a:schemeClr val="tx1"/>
                </a:solidFill>
                <a:sym typeface="Arial"/>
                <a:hlinkClick r:id="rId4">
                  <a:extLst>
                    <a:ext uri="{A12FA001-AC4F-418D-AE19-62706E023703}">
                      <ahyp:hlinkClr xmlns:ahyp="http://schemas.microsoft.com/office/drawing/2018/hyperlinkcolor" val="tx"/>
                    </a:ext>
                  </a:extLst>
                </a:hlinkClick>
              </a:rPr>
              <a:t>-keine-krankheit-mehr</a:t>
            </a:r>
            <a:endParaRPr sz="2400" dirty="0">
              <a:solidFill>
                <a:schemeClr val="tx1"/>
              </a:solidFill>
              <a:latin typeface="Times New Roman"/>
              <a:ea typeface="Times New Roman"/>
              <a:cs typeface="Times New Roman"/>
              <a:sym typeface="Times New Roman"/>
            </a:endParaRPr>
          </a:p>
        </p:txBody>
      </p:sp>
      <p:sp>
        <p:nvSpPr>
          <p:cNvPr id="294" name="Google Shape;294;p23"/>
          <p:cNvSpPr txBox="1"/>
          <p:nvPr/>
        </p:nvSpPr>
        <p:spPr>
          <a:xfrm>
            <a:off x="1276597" y="5157192"/>
            <a:ext cx="6391745" cy="477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cap="none" dirty="0">
                <a:solidFill>
                  <a:schemeClr val="tx1"/>
                </a:solidFill>
                <a:latin typeface="Arial"/>
                <a:ea typeface="Arial"/>
                <a:cs typeface="Arial"/>
                <a:sym typeface="Arial"/>
              </a:rPr>
              <a:t>2022</a:t>
            </a:r>
            <a:r>
              <a:rPr lang="de-DE" sz="1400" b="0" i="0" u="none" strike="noStrike" cap="none" dirty="0">
                <a:solidFill>
                  <a:schemeClr val="tx1"/>
                </a:solidFill>
                <a:latin typeface="Arial"/>
                <a:ea typeface="Arial"/>
                <a:cs typeface="Arial"/>
                <a:sym typeface="Arial"/>
              </a:rPr>
              <a:t>: Homosexuelle Personen dürfen Blut spenden.</a:t>
            </a:r>
            <a:br>
              <a:rPr lang="de-DE" sz="1800" b="0" i="0" u="none" strike="noStrike" cap="none" dirty="0">
                <a:solidFill>
                  <a:schemeClr val="tx1"/>
                </a:solidFill>
                <a:latin typeface="Arial"/>
                <a:ea typeface="Arial"/>
                <a:cs typeface="Arial"/>
                <a:sym typeface="Arial"/>
              </a:rPr>
            </a:br>
            <a:r>
              <a:rPr lang="de-DE" sz="1100" b="0" i="0" u="none" strike="noStrike" cap="none" dirty="0">
                <a:solidFill>
                  <a:schemeClr val="tx1"/>
                </a:solidFill>
                <a:latin typeface="Arial"/>
                <a:ea typeface="Arial"/>
                <a:cs typeface="Arial"/>
                <a:sym typeface="Arial"/>
              </a:rPr>
              <a:t>Quelle: </a:t>
            </a:r>
            <a:r>
              <a:rPr lang="de-DE" sz="1100" b="0" i="0" u="sng"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orf.at/</a:t>
            </a:r>
            <a:r>
              <a:rPr lang="de-DE" sz="1100" b="0" i="0" u="sng" strike="noStrike" cap="non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stories</a:t>
            </a:r>
            <a:r>
              <a:rPr lang="de-DE" sz="1100" b="0" i="0" u="sng" strike="noStrike" cap="none" dirty="0">
                <a:solidFill>
                  <a:schemeClr val="tx1"/>
                </a:solidFill>
                <a:sym typeface="Arial"/>
                <a:hlinkClick r:id="rId5">
                  <a:extLst>
                    <a:ext uri="{A12FA001-AC4F-418D-AE19-62706E023703}">
                      <ahyp:hlinkClr xmlns:ahyp="http://schemas.microsoft.com/office/drawing/2018/hyperlinkcolor" val="tx"/>
                    </a:ext>
                  </a:extLst>
                </a:hlinkClick>
              </a:rPr>
              <a:t>/3266979</a:t>
            </a:r>
            <a:endParaRPr sz="2400" dirty="0">
              <a:solidFill>
                <a:schemeClr val="tx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4"/>
          <p:cNvSpPr/>
          <p:nvPr/>
        </p:nvSpPr>
        <p:spPr>
          <a:xfrm>
            <a:off x="4644454" y="508099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301" name="Google Shape;301;p24"/>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ca. 50.000 </a:t>
            </a:r>
            <a:endParaRPr/>
          </a:p>
        </p:txBody>
      </p:sp>
      <p:sp>
        <p:nvSpPr>
          <p:cNvPr id="302" name="Google Shape;302;p24"/>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C  ca. 250.000</a:t>
            </a:r>
            <a:endParaRPr/>
          </a:p>
        </p:txBody>
      </p:sp>
      <p:sp>
        <p:nvSpPr>
          <p:cNvPr id="303" name="Google Shape;303;p24"/>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D ca. 500.000</a:t>
            </a:r>
            <a:endParaRPr/>
          </a:p>
        </p:txBody>
      </p:sp>
      <p:sp>
        <p:nvSpPr>
          <p:cNvPr id="304" name="Google Shape;304;p24"/>
          <p:cNvSpPr txBox="1"/>
          <p:nvPr/>
        </p:nvSpPr>
        <p:spPr>
          <a:xfrm>
            <a:off x="683642" y="2852936"/>
            <a:ext cx="7632700" cy="1295400"/>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a:solidFill>
                  <a:schemeClr val="lt1"/>
                </a:solidFill>
                <a:latin typeface="Arial"/>
                <a:ea typeface="Arial"/>
                <a:cs typeface="Arial"/>
                <a:sym typeface="Arial"/>
              </a:rPr>
              <a:t>Wie viele Personen nahmen an der </a:t>
            </a:r>
            <a:br>
              <a:rPr lang="de-DE" sz="2400">
                <a:solidFill>
                  <a:schemeClr val="lt1"/>
                </a:solidFill>
                <a:latin typeface="Arial"/>
                <a:ea typeface="Arial"/>
                <a:cs typeface="Arial"/>
                <a:sym typeface="Arial"/>
              </a:rPr>
            </a:br>
            <a:r>
              <a:rPr lang="de-DE" sz="2400">
                <a:solidFill>
                  <a:schemeClr val="lt1"/>
                </a:solidFill>
                <a:latin typeface="Arial"/>
                <a:ea typeface="Arial"/>
                <a:cs typeface="Arial"/>
                <a:sym typeface="Arial"/>
              </a:rPr>
              <a:t>EuroPride 2019 in Wien teil? </a:t>
            </a:r>
            <a:endParaRPr sz="2400">
              <a:solidFill>
                <a:srgbClr val="FFFFFF"/>
              </a:solidFill>
              <a:latin typeface="Arial"/>
              <a:ea typeface="Arial"/>
              <a:cs typeface="Arial"/>
              <a:sym typeface="Arial"/>
            </a:endParaRPr>
          </a:p>
        </p:txBody>
      </p:sp>
      <p:sp>
        <p:nvSpPr>
          <p:cNvPr id="305" name="Google Shape;305;p24"/>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ca. 100.000</a:t>
            </a:r>
            <a:endParaRPr/>
          </a:p>
        </p:txBody>
      </p:sp>
      <p:pic>
        <p:nvPicPr>
          <p:cNvPr id="9" name="Grafik 8">
            <a:extLst>
              <a:ext uri="{FF2B5EF4-FFF2-40B4-BE49-F238E27FC236}">
                <a16:creationId xmlns:a16="http://schemas.microsoft.com/office/drawing/2014/main" id="{4219F9E1-2F92-47F7-97AC-09172E3FFDDA}"/>
              </a:ext>
            </a:extLst>
          </p:cNvPr>
          <p:cNvPicPr>
            <a:picLocks noChangeAspect="1"/>
          </p:cNvPicPr>
          <p:nvPr/>
        </p:nvPicPr>
        <p:blipFill>
          <a:blip r:embed="rId4"/>
          <a:stretch/>
        </p:blipFill>
        <p:spPr bwMode="auto">
          <a:xfrm>
            <a:off x="3719419" y="1015008"/>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00"/>
                                        </p:tgtEl>
                                        <p:attrNameLst>
                                          <p:attrName>style.visibility</p:attrName>
                                        </p:attrNameLst>
                                      </p:cBhvr>
                                      <p:to>
                                        <p:strVal val="visible"/>
                                      </p:to>
                                    </p:set>
                                    <p:anim calcmode="lin" valueType="num">
                                      <p:cBhvr additive="base">
                                        <p:cTn id="14" dur="500"/>
                                        <p:tgtEl>
                                          <p:spTgt spid="30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5"/>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313" name="Google Shape;313;p25"/>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14" name="Google Shape;314;p25"/>
          <p:cNvSpPr/>
          <p:nvPr/>
        </p:nvSpPr>
        <p:spPr>
          <a:xfrm>
            <a:off x="1006492" y="1416018"/>
            <a:ext cx="6624737" cy="270516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latin typeface="Arial"/>
                <a:ea typeface="Arial"/>
                <a:cs typeface="Arial"/>
                <a:sym typeface="Arial"/>
              </a:rPr>
              <a:t>Lösung D:</a:t>
            </a:r>
            <a:r>
              <a:rPr lang="de-DE" sz="2400" dirty="0">
                <a:solidFill>
                  <a:schemeClr val="dk1"/>
                </a:solidFill>
                <a:latin typeface="Arial"/>
                <a:ea typeface="Arial"/>
                <a:cs typeface="Arial"/>
                <a:sym typeface="Arial"/>
              </a:rPr>
              <a:t> </a:t>
            </a:r>
            <a:r>
              <a:rPr lang="de-DE" sz="2400" b="1" dirty="0">
                <a:solidFill>
                  <a:schemeClr val="dk1"/>
                </a:solidFill>
                <a:latin typeface="Arial"/>
                <a:ea typeface="Arial"/>
                <a:cs typeface="Arial"/>
                <a:sym typeface="Arial"/>
              </a:rPr>
              <a:t>ca. 500.000</a:t>
            </a:r>
            <a:r>
              <a:rPr lang="de-DE" sz="2400" dirty="0">
                <a:solidFill>
                  <a:schemeClr val="dk1"/>
                </a:solidFill>
                <a:latin typeface="Arial"/>
                <a:ea typeface="Arial"/>
                <a:cs typeface="Arial"/>
                <a:sym typeface="Arial"/>
              </a:rPr>
              <a:t> </a:t>
            </a:r>
            <a:br>
              <a:rPr lang="de-DE" sz="2400" dirty="0">
                <a:solidFill>
                  <a:schemeClr val="dk1"/>
                </a:solidFill>
                <a:latin typeface="Arial"/>
                <a:ea typeface="Arial"/>
                <a:cs typeface="Arial"/>
                <a:sym typeface="Arial"/>
              </a:rPr>
            </a:br>
            <a:r>
              <a:rPr lang="de-DE" sz="1400" dirty="0">
                <a:solidFill>
                  <a:schemeClr val="dk1"/>
                </a:solidFill>
                <a:latin typeface="Arial"/>
                <a:ea typeface="Arial"/>
                <a:cs typeface="Arial"/>
                <a:sym typeface="Arial"/>
              </a:rPr>
              <a:t>Die </a:t>
            </a:r>
            <a:r>
              <a:rPr lang="de-DE" sz="1400" dirty="0" err="1">
                <a:solidFill>
                  <a:schemeClr val="dk1"/>
                </a:solidFill>
                <a:latin typeface="Arial"/>
                <a:ea typeface="Arial"/>
                <a:cs typeface="Arial"/>
                <a:sym typeface="Arial"/>
              </a:rPr>
              <a:t>EuroPride</a:t>
            </a:r>
            <a:r>
              <a:rPr lang="de-DE" sz="1400" dirty="0">
                <a:solidFill>
                  <a:schemeClr val="dk1"/>
                </a:solidFill>
                <a:latin typeface="Arial"/>
                <a:ea typeface="Arial"/>
                <a:cs typeface="Arial"/>
                <a:sym typeface="Arial"/>
              </a:rPr>
              <a:t> wird seit 1992 jedes Jahr im Sommer in einer anderen europäischen Stadt abgehalten. 2001 und 2019 fand die </a:t>
            </a:r>
            <a:r>
              <a:rPr lang="de-DE" sz="1400" dirty="0" err="1">
                <a:solidFill>
                  <a:schemeClr val="dk1"/>
                </a:solidFill>
                <a:latin typeface="Arial"/>
                <a:ea typeface="Arial"/>
                <a:cs typeface="Arial"/>
                <a:sym typeface="Arial"/>
              </a:rPr>
              <a:t>EuroPride</a:t>
            </a:r>
            <a:r>
              <a:rPr lang="de-DE" sz="1400" dirty="0">
                <a:solidFill>
                  <a:schemeClr val="dk1"/>
                </a:solidFill>
                <a:latin typeface="Arial"/>
                <a:ea typeface="Arial"/>
                <a:cs typeface="Arial"/>
                <a:sym typeface="Arial"/>
              </a:rPr>
              <a:t> in Wien statt – 2019 mit einer Rekordzahl von einer halben Million Teilnehmer*innen. </a:t>
            </a:r>
            <a:endParaRPr dirty="0"/>
          </a:p>
          <a:p>
            <a:pPr marL="0" marR="0" lvl="0" indent="0" algn="l" rtl="0">
              <a:lnSpc>
                <a:spcPct val="120000"/>
              </a:lnSpc>
              <a:spcBef>
                <a:spcPts val="875"/>
              </a:spcBef>
              <a:spcAft>
                <a:spcPts val="0"/>
              </a:spcAft>
              <a:buNone/>
            </a:pPr>
            <a:r>
              <a:rPr lang="de-DE" sz="1400" dirty="0">
                <a:solidFill>
                  <a:schemeClr val="dk1"/>
                </a:solidFill>
                <a:latin typeface="Arial"/>
                <a:ea typeface="Arial"/>
                <a:cs typeface="Arial"/>
                <a:sym typeface="Arial"/>
              </a:rPr>
              <a:t>Zum ersten Mal in der Geschichte der Veranstaltung trat ein amtierendes Staatsoberhaupt auf. Alexander Van der Bellen betonte: „LGBTIQ-Rechte sind Menschenrechte“. </a:t>
            </a:r>
            <a:endParaRPr dirty="0"/>
          </a:p>
          <a:p>
            <a:pPr marL="0" marR="0" lvl="0" indent="0" algn="l" rtl="0">
              <a:lnSpc>
                <a:spcPct val="120000"/>
              </a:lnSpc>
              <a:spcBef>
                <a:spcPts val="875"/>
              </a:spcBef>
              <a:spcAft>
                <a:spcPts val="0"/>
              </a:spcAft>
              <a:buNone/>
            </a:pPr>
            <a:r>
              <a:rPr lang="de-DE" sz="1100" dirty="0">
                <a:solidFill>
                  <a:schemeClr val="dk1"/>
                </a:solidFill>
                <a:latin typeface="Arial"/>
                <a:ea typeface="Arial"/>
                <a:cs typeface="Arial"/>
                <a:sym typeface="Arial"/>
              </a:rPr>
              <a:t>Quelle: </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bundespraesident.at/aktuelles/</a:t>
            </a:r>
            <a:r>
              <a:rPr lang="de-DE" sz="1100" u="sng" dirty="0" err="1">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detail</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/abschlusskundgebung-von-europride-vienna-2019</a:t>
            </a:r>
            <a:r>
              <a:rPr lang="de-DE" sz="1100" dirty="0">
                <a:solidFill>
                  <a:schemeClr val="dk1"/>
                </a:solidFill>
                <a:latin typeface="Arial"/>
                <a:ea typeface="Arial"/>
                <a:cs typeface="Arial"/>
                <a:sym typeface="Arial"/>
              </a:rPr>
              <a:t>; </a:t>
            </a:r>
            <a:r>
              <a:rPr lang="de-DE" sz="11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wien.orf.at/</a:t>
            </a:r>
            <a:r>
              <a:rPr lang="de-DE" sz="1100" u="sng"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stories</a:t>
            </a:r>
            <a:r>
              <a:rPr lang="de-DE" sz="11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/3000508</a:t>
            </a:r>
            <a:r>
              <a:rPr lang="de-DE" sz="1100" dirty="0">
                <a:solidFill>
                  <a:schemeClr val="dk1"/>
                </a:solidFill>
                <a:latin typeface="Arial"/>
                <a:ea typeface="Arial"/>
                <a:cs typeface="Arial"/>
                <a:sym typeface="Arial"/>
              </a:rPr>
              <a:t> </a:t>
            </a:r>
            <a:endParaRPr dirty="0"/>
          </a:p>
        </p:txBody>
      </p:sp>
      <p:sp>
        <p:nvSpPr>
          <p:cNvPr id="316" name="Google Shape;316;p25"/>
          <p:cNvSpPr txBox="1"/>
          <p:nvPr/>
        </p:nvSpPr>
        <p:spPr>
          <a:xfrm>
            <a:off x="1015457" y="5807783"/>
            <a:ext cx="2501479"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dirty="0">
                <a:solidFill>
                  <a:schemeClr val="dk1"/>
                </a:solidFill>
              </a:rPr>
              <a:t>Bildquelle</a:t>
            </a:r>
            <a:r>
              <a:rPr lang="de-DE" sz="1100" dirty="0">
                <a:solidFill>
                  <a:schemeClr val="dk1"/>
                </a:solidFill>
                <a:latin typeface="Arial"/>
                <a:ea typeface="Arial"/>
                <a:cs typeface="Arial"/>
                <a:sym typeface="Arial"/>
              </a:rPr>
              <a:t>: </a:t>
            </a:r>
            <a:r>
              <a:rPr lang="de-DE" sz="1100"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commons.wikimedia.org/</a:t>
            </a:r>
            <a:r>
              <a:rPr lang="de-DE" sz="1100"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wiki</a:t>
            </a:r>
            <a:r>
              <a:rPr lang="de-DE" sz="1100"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/File:Regenbogen_Parade,_Vienna_2019.jpg</a:t>
            </a:r>
            <a:endParaRPr sz="1100" dirty="0">
              <a:solidFill>
                <a:schemeClr val="tx1"/>
              </a:solidFill>
              <a:latin typeface="Arial"/>
              <a:ea typeface="Arial"/>
              <a:cs typeface="Arial"/>
              <a:sym typeface="Arial"/>
            </a:endParaRPr>
          </a:p>
        </p:txBody>
      </p:sp>
      <p:pic>
        <p:nvPicPr>
          <p:cNvPr id="3" name="Grafik 2">
            <a:extLst>
              <a:ext uri="{FF2B5EF4-FFF2-40B4-BE49-F238E27FC236}">
                <a16:creationId xmlns:a16="http://schemas.microsoft.com/office/drawing/2014/main" id="{0B89C141-382A-4939-8AEE-CAC356BEE7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71405" y="4112209"/>
            <a:ext cx="3443547" cy="22956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g2e586186c0d_0_7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46" name="Google Shape;46;g2e586186c0d_0_7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 name="Google Shape;47;g2e586186c0d_0_72"/>
          <p:cNvSpPr/>
          <p:nvPr/>
        </p:nvSpPr>
        <p:spPr>
          <a:xfrm>
            <a:off x="718050" y="1367600"/>
            <a:ext cx="7460179" cy="5163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de-DE" sz="2400" b="1" i="0" u="none" strike="noStrike" cap="none" dirty="0">
                <a:solidFill>
                  <a:schemeClr val="dk1"/>
                </a:solidFill>
                <a:latin typeface="Arial"/>
                <a:ea typeface="Arial"/>
                <a:cs typeface="Arial"/>
                <a:sym typeface="Arial"/>
              </a:rPr>
              <a:t>Lösung B: </a:t>
            </a:r>
            <a:r>
              <a:rPr lang="de-DE" sz="2400" b="1" dirty="0">
                <a:solidFill>
                  <a:schemeClr val="dk1"/>
                </a:solidFill>
              </a:rPr>
              <a:t>progressive Pride-Flagge </a:t>
            </a:r>
            <a:r>
              <a:rPr lang="de-DE" sz="2400" b="1" i="0" u="none" strike="noStrike" cap="none" dirty="0">
                <a:solidFill>
                  <a:schemeClr val="dk1"/>
                </a:solidFill>
                <a:latin typeface="Arial"/>
                <a:ea typeface="Arial"/>
                <a:cs typeface="Arial"/>
                <a:sym typeface="Arial"/>
              </a:rPr>
              <a:t> </a:t>
            </a:r>
            <a:br>
              <a:rPr lang="de-DE" sz="2400" b="0" i="0" u="none" strike="noStrike" cap="none" dirty="0">
                <a:solidFill>
                  <a:schemeClr val="dk1"/>
                </a:solidFill>
                <a:latin typeface="Arial"/>
                <a:ea typeface="Arial"/>
                <a:cs typeface="Arial"/>
                <a:sym typeface="Arial"/>
              </a:rPr>
            </a:br>
            <a:br>
              <a:rPr lang="de-DE" sz="800" b="0" i="0" u="none" strike="noStrike" cap="none" dirty="0">
                <a:solidFill>
                  <a:schemeClr val="dk1"/>
                </a:solidFill>
                <a:latin typeface="Arial"/>
                <a:ea typeface="Arial"/>
                <a:cs typeface="Arial"/>
                <a:sym typeface="Arial"/>
              </a:rPr>
            </a:br>
            <a:r>
              <a:rPr lang="de-DE" dirty="0">
                <a:solidFill>
                  <a:schemeClr val="dk1"/>
                </a:solidFill>
              </a:rPr>
              <a:t>Die Progress-Flagge (dt. Fortschritt), auch bekannt als </a:t>
            </a:r>
            <a:r>
              <a:rPr lang="de-DE" b="1" dirty="0">
                <a:solidFill>
                  <a:schemeClr val="dk1"/>
                </a:solidFill>
              </a:rPr>
              <a:t>intersektionale</a:t>
            </a:r>
            <a:r>
              <a:rPr lang="de-DE" dirty="0">
                <a:solidFill>
                  <a:schemeClr val="dk1"/>
                </a:solidFill>
              </a:rPr>
              <a:t> </a:t>
            </a:r>
            <a:r>
              <a:rPr lang="de-DE" b="1" dirty="0">
                <a:solidFill>
                  <a:schemeClr val="dk1"/>
                </a:solidFill>
              </a:rPr>
              <a:t>progressive Pride-Flagge</a:t>
            </a:r>
            <a:r>
              <a:rPr lang="de-DE" dirty="0">
                <a:solidFill>
                  <a:schemeClr val="dk1"/>
                </a:solidFill>
              </a:rPr>
              <a:t>, wurde 2017 von dem*r nicht-binären Grafikdesigner*in Daniel Quasar entworfen. </a:t>
            </a:r>
            <a:endParaRPr dirty="0">
              <a:solidFill>
                <a:schemeClr val="dk1"/>
              </a:solidFill>
            </a:endParaRPr>
          </a:p>
          <a:p>
            <a:pPr marL="0" marR="0" lvl="0" indent="0" algn="l" rtl="0">
              <a:lnSpc>
                <a:spcPct val="115000"/>
              </a:lnSpc>
              <a:spcBef>
                <a:spcPts val="0"/>
              </a:spcBef>
              <a:spcAft>
                <a:spcPts val="0"/>
              </a:spcAft>
              <a:buNone/>
            </a:pPr>
            <a:endParaRPr dirty="0">
              <a:solidFill>
                <a:schemeClr val="dk1"/>
              </a:solidFill>
            </a:endParaRPr>
          </a:p>
          <a:p>
            <a:pPr marL="0" marR="0" lvl="0" indent="0" algn="l" rtl="0">
              <a:lnSpc>
                <a:spcPct val="115000"/>
              </a:lnSpc>
              <a:spcBef>
                <a:spcPts val="0"/>
              </a:spcBef>
              <a:spcAft>
                <a:spcPts val="0"/>
              </a:spcAft>
              <a:buNone/>
            </a:pPr>
            <a:r>
              <a:rPr lang="de-DE" dirty="0">
                <a:solidFill>
                  <a:schemeClr val="dk1"/>
                </a:solidFill>
              </a:rPr>
              <a:t>Diese Variation der ursprünglichen Regenbogenflagge enthält auf der linken Seite ein Dreieck in Farben der </a:t>
            </a:r>
            <a:r>
              <a:rPr lang="de-DE" dirty="0" err="1">
                <a:solidFill>
                  <a:schemeClr val="dk1"/>
                </a:solidFill>
              </a:rPr>
              <a:t>trans</a:t>
            </a:r>
            <a:r>
              <a:rPr lang="de-DE" dirty="0">
                <a:solidFill>
                  <a:schemeClr val="dk1"/>
                </a:solidFill>
              </a:rPr>
              <a:t> Pride-Flagge (weiß-rosa-blau). Mit den beiden braun-schwarzen Farbstreifen soll ein besonderes Augenmerk auf </a:t>
            </a:r>
            <a:r>
              <a:rPr lang="de-DE" dirty="0" err="1">
                <a:solidFill>
                  <a:schemeClr val="dk1"/>
                </a:solidFill>
              </a:rPr>
              <a:t>BIPoC</a:t>
            </a:r>
            <a:r>
              <a:rPr lang="de-DE" dirty="0">
                <a:solidFill>
                  <a:schemeClr val="dk1"/>
                </a:solidFill>
              </a:rPr>
              <a:t> gelegt werden. Außerdem soll der schwarze Streifen diejenigen repräsentieren, die mit AIDS leben oder daran gestorben sind. </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de-DE" dirty="0">
                <a:solidFill>
                  <a:schemeClr val="dk1"/>
                </a:solidFill>
              </a:rPr>
              <a:t>Durch den </a:t>
            </a:r>
            <a:r>
              <a:rPr lang="de-DE" dirty="0" err="1">
                <a:solidFill>
                  <a:schemeClr val="dk1"/>
                </a:solidFill>
              </a:rPr>
              <a:t>inter</a:t>
            </a:r>
            <a:r>
              <a:rPr lang="de-DE" dirty="0">
                <a:solidFill>
                  <a:schemeClr val="dk1"/>
                </a:solidFill>
              </a:rPr>
              <a:t>* Aktivist Valentino </a:t>
            </a:r>
            <a:r>
              <a:rPr lang="de-DE" dirty="0" err="1">
                <a:solidFill>
                  <a:schemeClr val="dk1"/>
                </a:solidFill>
              </a:rPr>
              <a:t>Vecchietti</a:t>
            </a:r>
            <a:r>
              <a:rPr lang="de-DE" dirty="0">
                <a:solidFill>
                  <a:schemeClr val="dk1"/>
                </a:solidFill>
              </a:rPr>
              <a:t> erfuhr die Flagge eine nachträgliche Ergänzung: die </a:t>
            </a:r>
            <a:r>
              <a:rPr lang="de-DE" dirty="0" err="1">
                <a:solidFill>
                  <a:schemeClr val="dk1"/>
                </a:solidFill>
              </a:rPr>
              <a:t>inter</a:t>
            </a:r>
            <a:r>
              <a:rPr lang="de-DE" dirty="0">
                <a:solidFill>
                  <a:schemeClr val="dk1"/>
                </a:solidFill>
              </a:rPr>
              <a:t>* Pride-Flagge (lila Kreis auf gelbem Hintergrund).</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pic>
        <p:nvPicPr>
          <p:cNvPr id="48" name="Google Shape;48;g2e586186c0d_0_72"/>
          <p:cNvPicPr preferRelativeResize="0"/>
          <p:nvPr/>
        </p:nvPicPr>
        <p:blipFill>
          <a:blip r:embed="rId3">
            <a:alphaModFix/>
          </a:blip>
          <a:stretch>
            <a:fillRect/>
          </a:stretch>
        </p:blipFill>
        <p:spPr>
          <a:xfrm>
            <a:off x="809100" y="4682400"/>
            <a:ext cx="2540825" cy="1621825"/>
          </a:xfrm>
          <a:prstGeom prst="rect">
            <a:avLst/>
          </a:prstGeom>
          <a:noFill/>
          <a:ln>
            <a:noFill/>
          </a:ln>
        </p:spPr>
      </p:pic>
      <p:sp>
        <p:nvSpPr>
          <p:cNvPr id="49" name="Google Shape;49;g2e586186c0d_0_72"/>
          <p:cNvSpPr txBox="1"/>
          <p:nvPr/>
        </p:nvSpPr>
        <p:spPr>
          <a:xfrm>
            <a:off x="4514284" y="5895807"/>
            <a:ext cx="3663945" cy="55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de-DE" sz="1100" dirty="0">
                <a:solidFill>
                  <a:schemeClr val="dk1"/>
                </a:solidFill>
              </a:rPr>
              <a:t>Quelle + Bildquelle: </a:t>
            </a:r>
            <a:r>
              <a:rPr lang="de-DE" sz="1100" u="sng" dirty="0">
                <a:solidFill>
                  <a:schemeClr val="tx1"/>
                </a:solidFill>
                <a:hlinkClick r:id="rId4">
                  <a:extLst>
                    <a:ext uri="{A12FA001-AC4F-418D-AE19-62706E023703}">
                      <ahyp:hlinkClr xmlns:ahyp="http://schemas.microsoft.com/office/drawing/2018/hyperlinkcolor" val="tx"/>
                    </a:ext>
                  </a:extLst>
                </a:hlinkClick>
              </a:rPr>
              <a:t>https://queer-lexikon.net/pride-flags/</a:t>
            </a:r>
            <a:endParaRPr sz="1100" dirty="0">
              <a:solidFill>
                <a:schemeClr val="tx1"/>
              </a:solidFill>
            </a:endParaRPr>
          </a:p>
          <a:p>
            <a:pPr marL="0" lvl="0" indent="0" algn="l" rtl="0">
              <a:spcBef>
                <a:spcPts val="0"/>
              </a:spcBef>
              <a:spcAft>
                <a:spcPts val="0"/>
              </a:spcAft>
              <a:buNone/>
            </a:pPr>
            <a:endParaRPr sz="32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6"/>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323" name="Google Shape;323;p26"/>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24" name="Google Shape;324;p26"/>
          <p:cNvSpPr/>
          <p:nvPr/>
        </p:nvSpPr>
        <p:spPr>
          <a:xfrm>
            <a:off x="1115616" y="1196752"/>
            <a:ext cx="7399313" cy="909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1400">
                <a:solidFill>
                  <a:schemeClr val="dk1"/>
                </a:solidFill>
                <a:latin typeface="Arial"/>
                <a:ea typeface="Arial"/>
                <a:cs typeface="Arial"/>
                <a:sym typeface="Arial"/>
              </a:rPr>
              <a:t>1996 zog die erste Regenbogenparade über die Ringstraße in Wien; damals nannte sie sich „Erster LesBiSchwuler und Transgender Festzug“. </a:t>
            </a:r>
            <a:endParaRPr/>
          </a:p>
          <a:p>
            <a:pPr marL="0" marR="0" lvl="0" indent="0" algn="l" rtl="0">
              <a:lnSpc>
                <a:spcPct val="120000"/>
              </a:lnSpc>
              <a:spcBef>
                <a:spcPts val="875"/>
              </a:spcBef>
              <a:spcAft>
                <a:spcPts val="0"/>
              </a:spcAft>
              <a:buNone/>
            </a:pPr>
            <a:r>
              <a:rPr lang="de-DE" sz="1100">
                <a:solidFill>
                  <a:schemeClr val="dk1"/>
                </a:solidFill>
                <a:latin typeface="Arial"/>
                <a:ea typeface="Arial"/>
                <a:cs typeface="Arial"/>
                <a:sym typeface="Arial"/>
              </a:rPr>
              <a:t>Quelle: </a:t>
            </a:r>
            <a:r>
              <a:rPr lang="de-DE" sz="11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derstandard.at/story/2000081431940/wozu-braucht-es-die-regenbogenparade</a:t>
            </a:r>
            <a:endParaRPr sz="1100">
              <a:solidFill>
                <a:schemeClr val="dk1"/>
              </a:solidFill>
              <a:latin typeface="Arial"/>
              <a:ea typeface="Arial"/>
              <a:cs typeface="Arial"/>
              <a:sym typeface="Arial"/>
            </a:endParaRPr>
          </a:p>
        </p:txBody>
      </p:sp>
      <p:sp>
        <p:nvSpPr>
          <p:cNvPr id="325" name="Google Shape;325;p26"/>
          <p:cNvSpPr txBox="1"/>
          <p:nvPr/>
        </p:nvSpPr>
        <p:spPr>
          <a:xfrm>
            <a:off x="4481175" y="5609961"/>
            <a:ext cx="3726900"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dirty="0">
                <a:solidFill>
                  <a:schemeClr val="dk1"/>
                </a:solidFill>
              </a:rPr>
              <a:t>Bildquelle Foto: Zentrum QWIEN – veröffentlicht auf </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derstandard.at/</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story</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/2000081431940/wozu-braucht-es-die-</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regenbogenparade</a:t>
            </a:r>
            <a:endParaRPr sz="1100" b="0" i="0" u="sng" strike="noStrike" dirty="0">
              <a:solidFill>
                <a:schemeClr val="tx1"/>
              </a:solidFill>
              <a:latin typeface="Arial"/>
              <a:ea typeface="Arial"/>
              <a:cs typeface="Arial"/>
              <a:sym typeface="Arial"/>
            </a:endParaRPr>
          </a:p>
        </p:txBody>
      </p:sp>
      <p:pic>
        <p:nvPicPr>
          <p:cNvPr id="326" name="Google Shape;326;p26"/>
          <p:cNvPicPr preferRelativeResize="0"/>
          <p:nvPr/>
        </p:nvPicPr>
        <p:blipFill rotWithShape="1">
          <a:blip r:embed="rId4">
            <a:alphaModFix/>
          </a:blip>
          <a:srcRect/>
          <a:stretch/>
        </p:blipFill>
        <p:spPr>
          <a:xfrm>
            <a:off x="1206676" y="2401942"/>
            <a:ext cx="2768247" cy="394165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p:nvPr/>
        </p:nvSpPr>
        <p:spPr>
          <a:xfrm>
            <a:off x="4644454" y="4288830"/>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333" name="Google Shape;333;p31"/>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a:t>
            </a:r>
            <a:r>
              <a:rPr lang="de-DE" sz="2100">
                <a:solidFill>
                  <a:srgbClr val="FFFFFF"/>
                </a:solidFill>
                <a:latin typeface="Arial"/>
                <a:ea typeface="Arial"/>
                <a:cs typeface="Arial"/>
                <a:sym typeface="Arial"/>
              </a:rPr>
              <a:t>Rosa Lila PantherInnen</a:t>
            </a:r>
            <a:endParaRPr/>
          </a:p>
        </p:txBody>
      </p:sp>
      <p:sp>
        <p:nvSpPr>
          <p:cNvPr id="334" name="Google Shape;334;p31"/>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C  </a:t>
            </a:r>
            <a:r>
              <a:rPr lang="de-DE" sz="2100">
                <a:solidFill>
                  <a:srgbClr val="FFFFFF"/>
                </a:solidFill>
                <a:latin typeface="Arial"/>
                <a:ea typeface="Arial"/>
                <a:cs typeface="Arial"/>
                <a:sym typeface="Arial"/>
              </a:rPr>
              <a:t>Afro Rainbow Austria</a:t>
            </a:r>
            <a:endParaRPr/>
          </a:p>
        </p:txBody>
      </p:sp>
      <p:sp>
        <p:nvSpPr>
          <p:cNvPr id="335" name="Google Shape;335;p31"/>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D </a:t>
            </a:r>
            <a:r>
              <a:rPr lang="de-DE" sz="2100">
                <a:solidFill>
                  <a:srgbClr val="FFFFFF"/>
                </a:solidFill>
                <a:latin typeface="Arial"/>
                <a:ea typeface="Arial"/>
                <a:cs typeface="Arial"/>
                <a:sym typeface="Arial"/>
              </a:rPr>
              <a:t>Queerconnexion</a:t>
            </a:r>
            <a:r>
              <a:rPr lang="de-DE" sz="2400">
                <a:solidFill>
                  <a:srgbClr val="FFFFFF"/>
                </a:solidFill>
                <a:latin typeface="Arial"/>
                <a:ea typeface="Arial"/>
                <a:cs typeface="Arial"/>
                <a:sym typeface="Arial"/>
              </a:rPr>
              <a:t> </a:t>
            </a:r>
            <a:endParaRPr/>
          </a:p>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336" name="Google Shape;336;p31"/>
          <p:cNvSpPr txBox="1"/>
          <p:nvPr/>
        </p:nvSpPr>
        <p:spPr>
          <a:xfrm>
            <a:off x="683642" y="2852936"/>
            <a:ext cx="7632700" cy="1295400"/>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a:solidFill>
                  <a:schemeClr val="lt1"/>
                </a:solidFill>
                <a:latin typeface="Arial"/>
                <a:ea typeface="Arial"/>
                <a:cs typeface="Arial"/>
                <a:sym typeface="Arial"/>
              </a:rPr>
              <a:t>Welcher Verein bietet ein Buddy-System an, um geflüchtete queere Personen zu unterstützen? </a:t>
            </a:r>
            <a:endParaRPr/>
          </a:p>
        </p:txBody>
      </p:sp>
      <p:sp>
        <p:nvSpPr>
          <p:cNvPr id="337" name="Google Shape;337;p31"/>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a:t>
            </a:r>
            <a:r>
              <a:rPr lang="de-DE" sz="2100">
                <a:solidFill>
                  <a:schemeClr val="lt1"/>
                </a:solidFill>
                <a:latin typeface="Arial"/>
                <a:ea typeface="Arial"/>
                <a:cs typeface="Arial"/>
                <a:sym typeface="Arial"/>
              </a:rPr>
              <a:t>Queer Base</a:t>
            </a:r>
            <a:endParaRPr/>
          </a:p>
        </p:txBody>
      </p:sp>
      <p:pic>
        <p:nvPicPr>
          <p:cNvPr id="9" name="Grafik 8">
            <a:extLst>
              <a:ext uri="{FF2B5EF4-FFF2-40B4-BE49-F238E27FC236}">
                <a16:creationId xmlns:a16="http://schemas.microsoft.com/office/drawing/2014/main" id="{43004540-9279-4B8B-9F7E-CE6409EED8BB}"/>
              </a:ext>
            </a:extLst>
          </p:cNvPr>
          <p:cNvPicPr>
            <a:picLocks noChangeAspect="1"/>
          </p:cNvPicPr>
          <p:nvPr/>
        </p:nvPicPr>
        <p:blipFill>
          <a:blip r:embed="rId4"/>
          <a:stretch/>
        </p:blipFill>
        <p:spPr bwMode="auto">
          <a:xfrm>
            <a:off x="3719419" y="1167185"/>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32"/>
                                        </p:tgtEl>
                                        <p:attrNameLst>
                                          <p:attrName>style.visibility</p:attrName>
                                        </p:attrNameLst>
                                      </p:cBhvr>
                                      <p:to>
                                        <p:strVal val="visible"/>
                                      </p:to>
                                    </p:set>
                                    <p:anim calcmode="lin" valueType="num">
                                      <p:cBhvr additive="base">
                                        <p:cTn id="14" dur="500"/>
                                        <p:tgtEl>
                                          <p:spTgt spid="3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345" name="Google Shape;345;p3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46" name="Google Shape;346;p32"/>
          <p:cNvSpPr/>
          <p:nvPr/>
        </p:nvSpPr>
        <p:spPr>
          <a:xfrm>
            <a:off x="1403648" y="1700808"/>
            <a:ext cx="6336705" cy="463030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latin typeface="Arial"/>
                <a:ea typeface="Arial"/>
                <a:cs typeface="Arial"/>
                <a:sym typeface="Arial"/>
              </a:rPr>
              <a:t>Lösung B:</a:t>
            </a:r>
            <a:r>
              <a:rPr lang="de-DE" sz="2400" dirty="0">
                <a:solidFill>
                  <a:schemeClr val="dk1"/>
                </a:solidFill>
                <a:latin typeface="Arial"/>
                <a:ea typeface="Arial"/>
                <a:cs typeface="Arial"/>
                <a:sym typeface="Arial"/>
              </a:rPr>
              <a:t> </a:t>
            </a:r>
            <a:r>
              <a:rPr lang="de-DE" sz="2400" b="1" dirty="0">
                <a:solidFill>
                  <a:schemeClr val="dk1"/>
                </a:solidFill>
                <a:latin typeface="Arial"/>
                <a:ea typeface="Arial"/>
                <a:cs typeface="Arial"/>
                <a:sym typeface="Arial"/>
              </a:rPr>
              <a:t>Queer Base</a:t>
            </a:r>
            <a:r>
              <a:rPr lang="de-DE" sz="2400" dirty="0">
                <a:solidFill>
                  <a:schemeClr val="dk1"/>
                </a:solidFill>
                <a:latin typeface="Arial"/>
                <a:ea typeface="Arial"/>
                <a:cs typeface="Arial"/>
                <a:sym typeface="Arial"/>
              </a:rPr>
              <a:t> </a:t>
            </a:r>
            <a:br>
              <a:rPr lang="de-DE" sz="2400" dirty="0">
                <a:solidFill>
                  <a:schemeClr val="dk1"/>
                </a:solidFill>
                <a:latin typeface="Arial"/>
                <a:ea typeface="Arial"/>
                <a:cs typeface="Arial"/>
                <a:sym typeface="Arial"/>
              </a:rPr>
            </a:br>
            <a:r>
              <a:rPr lang="de-DE" sz="1400" dirty="0">
                <a:solidFill>
                  <a:schemeClr val="dk1"/>
                </a:solidFill>
                <a:latin typeface="Arial"/>
                <a:ea typeface="Arial"/>
                <a:cs typeface="Arial"/>
                <a:sym typeface="Arial"/>
              </a:rPr>
              <a:t>Queer Base, verortet in der Türkis Rosa Lila Villa, unterstützt LGBTIAQ* Personen, die nach Österreich geflüchtet sind. Der Verein bietet u. a. Rechts- und Sozialberatungen, Unterstützung in medizinischen und psychologischen Belangen sowie Vernetzung innerhalb der Community an. </a:t>
            </a:r>
            <a:br>
              <a:rPr lang="de-DE"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br>
              <a:rPr lang="de-DE"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r>
              <a:rPr lang="de-DE" sz="1100" dirty="0">
                <a:solidFill>
                  <a:schemeClr val="dk1"/>
                </a:solidFill>
                <a:latin typeface="Arial"/>
                <a:ea typeface="Arial"/>
                <a:cs typeface="Arial"/>
                <a:sym typeface="Arial"/>
              </a:rPr>
              <a:t>Quelle: </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queerbase.at</a:t>
            </a:r>
            <a:r>
              <a:rPr lang="de-DE" sz="1100" dirty="0">
                <a:solidFill>
                  <a:schemeClr val="dk1"/>
                </a:solidFill>
                <a:latin typeface="Arial"/>
                <a:ea typeface="Arial"/>
                <a:cs typeface="Arial"/>
                <a:sym typeface="Arial"/>
              </a:rPr>
              <a:t> </a:t>
            </a:r>
            <a:endParaRPr dirty="0"/>
          </a:p>
        </p:txBody>
      </p:sp>
      <p:pic>
        <p:nvPicPr>
          <p:cNvPr id="347" name="Google Shape;347;p32"/>
          <p:cNvPicPr preferRelativeResize="0"/>
          <p:nvPr/>
        </p:nvPicPr>
        <p:blipFill rotWithShape="1">
          <a:blip r:embed="rId4">
            <a:alphaModFix/>
          </a:blip>
          <a:srcRect/>
          <a:stretch/>
        </p:blipFill>
        <p:spPr>
          <a:xfrm>
            <a:off x="1403650" y="3573450"/>
            <a:ext cx="6641800" cy="1918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p:nvPr/>
        </p:nvSpPr>
        <p:spPr>
          <a:xfrm>
            <a:off x="971600" y="1773128"/>
            <a:ext cx="5184576" cy="14798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Der </a:t>
            </a:r>
            <a:r>
              <a:rPr lang="de-DE" sz="1400" b="1" i="0" u="none" strike="noStrike" dirty="0">
                <a:solidFill>
                  <a:srgbClr val="000000"/>
                </a:solidFill>
                <a:latin typeface="Arial"/>
                <a:ea typeface="Arial"/>
                <a:cs typeface="Arial"/>
                <a:sym typeface="Arial"/>
              </a:rPr>
              <a:t>Verein </a:t>
            </a:r>
            <a:r>
              <a:rPr lang="de-DE" sz="1400" b="1" i="0" u="none" strike="noStrike" dirty="0" err="1">
                <a:solidFill>
                  <a:srgbClr val="000000"/>
                </a:solidFill>
                <a:latin typeface="Arial"/>
                <a:ea typeface="Arial"/>
                <a:cs typeface="Arial"/>
                <a:sym typeface="Arial"/>
              </a:rPr>
              <a:t>Queerconnexion</a:t>
            </a:r>
            <a:r>
              <a:rPr lang="de-DE" sz="1400" b="1" i="0" u="none" strike="noStrike" dirty="0">
                <a:solidFill>
                  <a:srgbClr val="000000"/>
                </a:solidFill>
                <a:latin typeface="Arial"/>
                <a:ea typeface="Arial"/>
                <a:cs typeface="Arial"/>
                <a:sym typeface="Arial"/>
              </a:rPr>
              <a:t> </a:t>
            </a:r>
            <a:r>
              <a:rPr lang="de-DE" sz="1400" b="0" i="0" u="none" strike="noStrike" dirty="0">
                <a:solidFill>
                  <a:srgbClr val="000000"/>
                </a:solidFill>
                <a:latin typeface="Arial"/>
                <a:ea typeface="Arial"/>
                <a:cs typeface="Arial"/>
                <a:sym typeface="Arial"/>
              </a:rPr>
              <a:t>arbeitet gemeinsam mit Kindern und Jugendlichen in interaktiven Workshops zu sexueller, romantischer und geschlechtlicher Vielfalt. Die Workshop-Leitenden berichten aus ihren eigenen Lebensgeschichten und gehen auf persönliche Fragen ein. </a:t>
            </a:r>
            <a:endParaRPr sz="1400" dirty="0">
              <a:solidFill>
                <a:schemeClr val="lt1"/>
              </a:solidFill>
              <a:latin typeface="Arial"/>
              <a:ea typeface="Arial"/>
              <a:cs typeface="Arial"/>
              <a:sym typeface="Arial"/>
            </a:endParaRPr>
          </a:p>
          <a:p>
            <a:pPr marL="0" marR="0" lvl="0" indent="0" algn="l" rtl="0">
              <a:spcBef>
                <a:spcPts val="1100"/>
              </a:spcBef>
              <a:spcAft>
                <a:spcPts val="0"/>
              </a:spcAft>
              <a:buNone/>
            </a:pPr>
            <a:r>
              <a:rPr lang="de-DE" sz="1100" b="0" i="0" u="none" strike="noStrike" dirty="0">
                <a:solidFill>
                  <a:srgbClr val="000000"/>
                </a:solidFill>
                <a:latin typeface="Arial"/>
                <a:ea typeface="Arial"/>
                <a:cs typeface="Arial"/>
                <a:sym typeface="Arial"/>
              </a:rPr>
              <a:t>Quelle: </a:t>
            </a:r>
            <a:r>
              <a:rPr lang="de-DE" sz="11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queerconnexion.at</a:t>
            </a:r>
            <a:r>
              <a:rPr lang="de-DE" sz="1100" b="0" i="0" u="none" strike="noStrike" dirty="0">
                <a:solidFill>
                  <a:srgbClr val="000000"/>
                </a:solidFill>
                <a:latin typeface="Arial"/>
                <a:ea typeface="Arial"/>
                <a:cs typeface="Arial"/>
                <a:sym typeface="Arial"/>
              </a:rPr>
              <a:t> </a:t>
            </a:r>
            <a:endParaRPr sz="1100" dirty="0">
              <a:solidFill>
                <a:schemeClr val="lt1"/>
              </a:solidFill>
              <a:latin typeface="Arial"/>
              <a:ea typeface="Arial"/>
              <a:cs typeface="Arial"/>
              <a:sym typeface="Arial"/>
            </a:endParaRPr>
          </a:p>
        </p:txBody>
      </p:sp>
      <p:pic>
        <p:nvPicPr>
          <p:cNvPr id="353" name="Google Shape;353;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81890" y="1875870"/>
            <a:ext cx="1890510" cy="1076331"/>
          </a:xfrm>
          <a:prstGeom prst="rect">
            <a:avLst/>
          </a:prstGeom>
          <a:noFill/>
          <a:ln>
            <a:noFill/>
          </a:ln>
        </p:spPr>
      </p:pic>
      <p:sp>
        <p:nvSpPr>
          <p:cNvPr id="354" name="Google Shape;354;p33"/>
          <p:cNvSpPr txBox="1"/>
          <p:nvPr/>
        </p:nvSpPr>
        <p:spPr>
          <a:xfrm>
            <a:off x="3380198" y="4312124"/>
            <a:ext cx="4792202" cy="14798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dirty="0" err="1">
                <a:solidFill>
                  <a:srgbClr val="000000"/>
                </a:solidFill>
                <a:latin typeface="Arial"/>
                <a:ea typeface="Arial"/>
                <a:cs typeface="Arial"/>
                <a:sym typeface="Arial"/>
              </a:rPr>
              <a:t>Afro</a:t>
            </a:r>
            <a:r>
              <a:rPr lang="de-DE" sz="1400" b="1" i="0" u="none" strike="noStrike" dirty="0">
                <a:solidFill>
                  <a:srgbClr val="000000"/>
                </a:solidFill>
                <a:latin typeface="Arial"/>
                <a:ea typeface="Arial"/>
                <a:cs typeface="Arial"/>
                <a:sym typeface="Arial"/>
              </a:rPr>
              <a:t> Rainbow Austria </a:t>
            </a:r>
            <a:r>
              <a:rPr lang="de-DE" sz="1400" b="0" i="0" u="none" strike="noStrike" dirty="0">
                <a:solidFill>
                  <a:srgbClr val="000000"/>
                </a:solidFill>
                <a:latin typeface="Arial"/>
                <a:ea typeface="Arial"/>
                <a:cs typeface="Arial"/>
                <a:sym typeface="Arial"/>
              </a:rPr>
              <a:t>ist der erste Verein in Österreich von und für LGBTIAQ* Migrant*innen aus afrikanischen Ländern. Der Verein macht den Rassismus und die Queer-Feindlichkeit der Mehrheitsgesellschaft sichtbar und setzt sich für Veränderung ein. </a:t>
            </a:r>
            <a:endParaRPr sz="1400" dirty="0">
              <a:solidFill>
                <a:schemeClr val="lt1"/>
              </a:solidFill>
              <a:latin typeface="Arial"/>
              <a:ea typeface="Arial"/>
              <a:cs typeface="Arial"/>
              <a:sym typeface="Arial"/>
            </a:endParaRPr>
          </a:p>
          <a:p>
            <a:pPr marL="0" marR="0" lvl="0" indent="0" algn="l" rtl="0">
              <a:spcBef>
                <a:spcPts val="1100"/>
              </a:spcBef>
              <a:spcAft>
                <a:spcPts val="0"/>
              </a:spcAft>
              <a:buNone/>
            </a:pPr>
            <a:r>
              <a:rPr lang="de-DE" sz="1100" b="0" i="0" u="none" strike="noStrike" dirty="0">
                <a:solidFill>
                  <a:srgbClr val="000000"/>
                </a:solidFill>
                <a:latin typeface="Arial"/>
                <a:ea typeface="Arial"/>
                <a:cs typeface="Arial"/>
                <a:sym typeface="Arial"/>
              </a:rPr>
              <a:t>Quelle: </a:t>
            </a:r>
            <a:r>
              <a:rPr lang="de-DE" sz="1100" b="0" i="0" u="sng" strike="noStrik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afrorainbow.at/</a:t>
            </a:r>
            <a:r>
              <a:rPr lang="de-DE" sz="1100" b="0" i="0" u="sng" strike="noStrik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about-us</a:t>
            </a:r>
            <a:endParaRPr sz="1100" dirty="0">
              <a:solidFill>
                <a:schemeClr val="tx1"/>
              </a:solidFill>
              <a:latin typeface="Arial"/>
              <a:ea typeface="Arial"/>
              <a:cs typeface="Arial"/>
              <a:sym typeface="Arial"/>
            </a:endParaRPr>
          </a:p>
        </p:txBody>
      </p:sp>
      <p:pic>
        <p:nvPicPr>
          <p:cNvPr id="355" name="Google Shape;355;p33"/>
          <p:cNvPicPr preferRelativeResize="0"/>
          <p:nvPr/>
        </p:nvPicPr>
        <p:blipFill rotWithShape="1">
          <a:blip r:embed="rId6">
            <a:alphaModFix/>
          </a:blip>
          <a:srcRect/>
          <a:stretch/>
        </p:blipFill>
        <p:spPr>
          <a:xfrm>
            <a:off x="1136253" y="4149080"/>
            <a:ext cx="1805941" cy="18059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txBox="1"/>
          <p:nvPr/>
        </p:nvSpPr>
        <p:spPr>
          <a:xfrm>
            <a:off x="919456" y="2059899"/>
            <a:ext cx="6195493"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Die </a:t>
            </a:r>
            <a:r>
              <a:rPr lang="de-DE" sz="1400" b="1" i="0" u="none" strike="noStrike" dirty="0">
                <a:solidFill>
                  <a:srgbClr val="000000"/>
                </a:solidFill>
                <a:latin typeface="Arial"/>
                <a:ea typeface="Arial"/>
                <a:cs typeface="Arial"/>
                <a:sym typeface="Arial"/>
              </a:rPr>
              <a:t>Rosa Lila PantherInnen </a:t>
            </a:r>
          </a:p>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sind eine </a:t>
            </a:r>
            <a:r>
              <a:rPr lang="de-DE" sz="1400" dirty="0">
                <a:solidFill>
                  <a:srgbClr val="000000"/>
                </a:solidFill>
                <a:latin typeface="Arial"/>
                <a:ea typeface="Arial"/>
                <a:cs typeface="Arial"/>
                <a:sym typeface="Arial"/>
              </a:rPr>
              <a:t>LGBTIQ </a:t>
            </a:r>
            <a:r>
              <a:rPr lang="de-DE" sz="1400" b="0" i="0" u="none" strike="noStrike" dirty="0">
                <a:solidFill>
                  <a:srgbClr val="000000"/>
                </a:solidFill>
                <a:latin typeface="Arial"/>
                <a:ea typeface="Arial"/>
                <a:cs typeface="Arial"/>
                <a:sym typeface="Arial"/>
              </a:rPr>
              <a:t>Interessensvertretung in der Steiermark. S</a:t>
            </a:r>
            <a:r>
              <a:rPr lang="de-DE" sz="1400" dirty="0">
                <a:solidFill>
                  <a:srgbClr val="000000"/>
                </a:solidFill>
                <a:latin typeface="Arial"/>
                <a:ea typeface="Arial"/>
                <a:cs typeface="Arial"/>
                <a:sym typeface="Arial"/>
              </a:rPr>
              <a:t>ie verfügen unter anderem über Beratungsangebote, halten Workshops an Schulen, veranstalten Treffen von/für </a:t>
            </a:r>
            <a:r>
              <a:rPr lang="de-DE" sz="1400" dirty="0" err="1">
                <a:solidFill>
                  <a:srgbClr val="000000"/>
                </a:solidFill>
                <a:latin typeface="Arial"/>
                <a:ea typeface="Arial"/>
                <a:cs typeface="Arial"/>
                <a:sym typeface="Arial"/>
              </a:rPr>
              <a:t>trans</a:t>
            </a:r>
            <a:r>
              <a:rPr lang="de-DE" sz="1400" dirty="0">
                <a:solidFill>
                  <a:srgbClr val="000000"/>
                </a:solidFill>
                <a:latin typeface="Arial"/>
                <a:ea typeface="Arial"/>
                <a:cs typeface="Arial"/>
                <a:sym typeface="Arial"/>
              </a:rPr>
              <a:t> Personen, Regenbogenfamilien und queeren gläubigen Personen, haben ein queeres Fußball- und Chor-Projekt und organisieren den CSD in Graz. </a:t>
            </a:r>
            <a:endParaRPr dirty="0"/>
          </a:p>
          <a:p>
            <a:pPr marL="0" marR="0" lvl="0" indent="0" algn="l" rtl="0">
              <a:spcBef>
                <a:spcPts val="0"/>
              </a:spcBef>
              <a:spcAft>
                <a:spcPts val="0"/>
              </a:spcAft>
              <a:buNone/>
            </a:pPr>
            <a:endParaRPr sz="1400" dirty="0">
              <a:solidFill>
                <a:srgbClr val="000000"/>
              </a:solidFill>
              <a:latin typeface="Arial"/>
              <a:ea typeface="Arial"/>
              <a:cs typeface="Arial"/>
              <a:sym typeface="Arial"/>
            </a:endParaRPr>
          </a:p>
          <a:p>
            <a:pPr marL="0" marR="0" lvl="0" indent="0" algn="l" rtl="0">
              <a:spcBef>
                <a:spcPts val="0"/>
              </a:spcBef>
              <a:spcAft>
                <a:spcPts val="0"/>
              </a:spcAft>
              <a:buNone/>
            </a:pPr>
            <a:r>
              <a:rPr lang="de-DE" sz="1100" b="0" i="0" u="none" strike="noStrike" dirty="0">
                <a:solidFill>
                  <a:srgbClr val="000000"/>
                </a:solidFill>
                <a:latin typeface="Arial"/>
                <a:ea typeface="Arial"/>
                <a:cs typeface="Arial"/>
                <a:sym typeface="Arial"/>
              </a:rPr>
              <a:t>Quelle: </a:t>
            </a:r>
            <a:r>
              <a:rPr lang="de-DE" sz="11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homo.at</a:t>
            </a:r>
            <a:r>
              <a:rPr lang="de-DE" sz="1100" b="0" i="0" u="none" strike="noStrike" dirty="0">
                <a:solidFill>
                  <a:srgbClr val="000000"/>
                </a:solidFill>
                <a:latin typeface="Arial"/>
                <a:ea typeface="Arial"/>
                <a:cs typeface="Arial"/>
                <a:sym typeface="Arial"/>
              </a:rPr>
              <a:t> </a:t>
            </a:r>
            <a:r>
              <a:rPr lang="de-DE" sz="1400" b="0" i="0" u="none" strike="noStrike" dirty="0">
                <a:solidFill>
                  <a:srgbClr val="000000"/>
                </a:solidFill>
                <a:latin typeface="Arial"/>
                <a:ea typeface="Arial"/>
                <a:cs typeface="Arial"/>
                <a:sym typeface="Arial"/>
              </a:rPr>
              <a:t> </a:t>
            </a:r>
            <a:endParaRPr sz="1400" dirty="0">
              <a:solidFill>
                <a:schemeClr val="lt1"/>
              </a:solidFill>
              <a:latin typeface="Arial"/>
              <a:ea typeface="Arial"/>
              <a:cs typeface="Arial"/>
              <a:sym typeface="Arial"/>
            </a:endParaRPr>
          </a:p>
        </p:txBody>
      </p:sp>
      <p:pic>
        <p:nvPicPr>
          <p:cNvPr id="361" name="Google Shape;361;p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19457" y="4323580"/>
            <a:ext cx="6195494" cy="12219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p:nvPr/>
        </p:nvSpPr>
        <p:spPr>
          <a:xfrm>
            <a:off x="612204" y="430391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368" name="Google Shape;368;p35"/>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a:t>
            </a:r>
            <a:r>
              <a:rPr lang="de-DE" sz="1900">
                <a:solidFill>
                  <a:srgbClr val="FFFFFF"/>
                </a:solidFill>
                <a:latin typeface="Arial"/>
                <a:ea typeface="Arial"/>
                <a:cs typeface="Arial"/>
                <a:sym typeface="Arial"/>
              </a:rPr>
              <a:t>Erica Fischer</a:t>
            </a:r>
            <a:endParaRPr/>
          </a:p>
        </p:txBody>
      </p:sp>
      <p:sp>
        <p:nvSpPr>
          <p:cNvPr id="369" name="Google Shape;369;p35"/>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C  </a:t>
            </a:r>
            <a:r>
              <a:rPr lang="de-DE" sz="1900">
                <a:solidFill>
                  <a:srgbClr val="FFFFFF"/>
                </a:solidFill>
                <a:latin typeface="Arial"/>
                <a:ea typeface="Arial"/>
                <a:cs typeface="Arial"/>
                <a:sym typeface="Arial"/>
              </a:rPr>
              <a:t>Illi Anna Heger</a:t>
            </a:r>
            <a:endParaRPr/>
          </a:p>
        </p:txBody>
      </p:sp>
      <p:sp>
        <p:nvSpPr>
          <p:cNvPr id="370" name="Google Shape;370;p35"/>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D </a:t>
            </a:r>
            <a:r>
              <a:rPr lang="de-DE" sz="1900">
                <a:solidFill>
                  <a:srgbClr val="FFFFFF"/>
                </a:solidFill>
                <a:latin typeface="Arial"/>
                <a:ea typeface="Arial"/>
                <a:cs typeface="Arial"/>
                <a:sym typeface="Arial"/>
              </a:rPr>
              <a:t>Ines Rieder und Diana Voigt </a:t>
            </a:r>
            <a:endParaRPr sz="1900">
              <a:solidFill>
                <a:srgbClr val="FFFFFF"/>
              </a:solidFill>
              <a:latin typeface="Arial"/>
              <a:ea typeface="Arial"/>
              <a:cs typeface="Arial"/>
              <a:sym typeface="Arial"/>
            </a:endParaRPr>
          </a:p>
        </p:txBody>
      </p:sp>
      <p:sp>
        <p:nvSpPr>
          <p:cNvPr id="371" name="Google Shape;371;p35"/>
          <p:cNvSpPr txBox="1"/>
          <p:nvPr/>
        </p:nvSpPr>
        <p:spPr>
          <a:xfrm>
            <a:off x="683642" y="2852936"/>
            <a:ext cx="7632700" cy="1295400"/>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a:solidFill>
                  <a:schemeClr val="lt1"/>
                </a:solidFill>
                <a:latin typeface="Arial"/>
                <a:ea typeface="Arial"/>
                <a:cs typeface="Arial"/>
                <a:sym typeface="Arial"/>
              </a:rPr>
              <a:t>Wer schrieb das Buch „Aimée und Jaguar“ (1994)?</a:t>
            </a:r>
            <a:endParaRPr sz="2400">
              <a:solidFill>
                <a:srgbClr val="FFFFFF"/>
              </a:solidFill>
              <a:latin typeface="Arial"/>
              <a:ea typeface="Arial"/>
              <a:cs typeface="Arial"/>
              <a:sym typeface="Arial"/>
            </a:endParaRPr>
          </a:p>
        </p:txBody>
      </p:sp>
      <p:sp>
        <p:nvSpPr>
          <p:cNvPr id="372" name="Google Shape;372;p35"/>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a:t>
            </a:r>
            <a:r>
              <a:rPr lang="de-DE" sz="1900">
                <a:solidFill>
                  <a:schemeClr val="lt1"/>
                </a:solidFill>
                <a:latin typeface="Arial"/>
                <a:ea typeface="Arial"/>
                <a:cs typeface="Arial"/>
                <a:sym typeface="Arial"/>
              </a:rPr>
              <a:t>Jürgen Pettinger</a:t>
            </a:r>
            <a:endParaRPr sz="1900">
              <a:solidFill>
                <a:schemeClr val="lt1"/>
              </a:solidFill>
              <a:latin typeface="Arial"/>
              <a:ea typeface="Arial"/>
              <a:cs typeface="Arial"/>
              <a:sym typeface="Arial"/>
            </a:endParaRPr>
          </a:p>
        </p:txBody>
      </p:sp>
      <p:pic>
        <p:nvPicPr>
          <p:cNvPr id="9" name="Grafik 8">
            <a:extLst>
              <a:ext uri="{FF2B5EF4-FFF2-40B4-BE49-F238E27FC236}">
                <a16:creationId xmlns:a16="http://schemas.microsoft.com/office/drawing/2014/main" id="{9BFF3153-7D12-46A4-BE69-9B02B8842531}"/>
              </a:ext>
            </a:extLst>
          </p:cNvPr>
          <p:cNvPicPr>
            <a:picLocks noChangeAspect="1"/>
          </p:cNvPicPr>
          <p:nvPr/>
        </p:nvPicPr>
        <p:blipFill>
          <a:blip r:embed="rId4"/>
          <a:stretch/>
        </p:blipFill>
        <p:spPr bwMode="auto">
          <a:xfrm>
            <a:off x="3719419" y="1109947"/>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67"/>
                                        </p:tgtEl>
                                        <p:attrNameLst>
                                          <p:attrName>style.visibility</p:attrName>
                                        </p:attrNameLst>
                                      </p:cBhvr>
                                      <p:to>
                                        <p:strVal val="visible"/>
                                      </p:to>
                                    </p:set>
                                    <p:anim calcmode="lin" valueType="num">
                                      <p:cBhvr additive="base">
                                        <p:cTn id="14" dur="500"/>
                                        <p:tgtEl>
                                          <p:spTgt spid="3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6"/>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380" name="Google Shape;380;p36"/>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dirty="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81" name="Google Shape;381;p36"/>
          <p:cNvSpPr/>
          <p:nvPr/>
        </p:nvSpPr>
        <p:spPr>
          <a:xfrm>
            <a:off x="570694" y="1428512"/>
            <a:ext cx="4361346" cy="463045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latin typeface="Arial"/>
                <a:ea typeface="Arial"/>
                <a:cs typeface="Arial"/>
                <a:sym typeface="Arial"/>
              </a:rPr>
              <a:t>Lösung A:</a:t>
            </a:r>
            <a:r>
              <a:rPr lang="de-DE" sz="2400" dirty="0">
                <a:solidFill>
                  <a:schemeClr val="dk1"/>
                </a:solidFill>
                <a:latin typeface="Arial"/>
                <a:ea typeface="Arial"/>
                <a:cs typeface="Arial"/>
                <a:sym typeface="Arial"/>
              </a:rPr>
              <a:t> </a:t>
            </a:r>
            <a:r>
              <a:rPr lang="de-DE" sz="2400" b="1" dirty="0">
                <a:solidFill>
                  <a:schemeClr val="dk1"/>
                </a:solidFill>
                <a:latin typeface="Arial"/>
                <a:ea typeface="Arial"/>
                <a:cs typeface="Arial"/>
                <a:sym typeface="Arial"/>
              </a:rPr>
              <a:t>Erica Fischer</a:t>
            </a:r>
            <a:r>
              <a:rPr lang="de-DE" sz="2400" dirty="0">
                <a:solidFill>
                  <a:schemeClr val="dk1"/>
                </a:solidFill>
                <a:latin typeface="Arial"/>
                <a:ea typeface="Arial"/>
                <a:cs typeface="Arial"/>
                <a:sym typeface="Arial"/>
              </a:rPr>
              <a:t> </a:t>
            </a:r>
            <a:br>
              <a:rPr lang="de-DE" sz="2400" dirty="0">
                <a:solidFill>
                  <a:schemeClr val="dk1"/>
                </a:solidFill>
                <a:latin typeface="Arial"/>
                <a:ea typeface="Arial"/>
                <a:cs typeface="Arial"/>
                <a:sym typeface="Arial"/>
              </a:rPr>
            </a:br>
            <a:br>
              <a:rPr lang="de-DE" sz="1600" dirty="0">
                <a:solidFill>
                  <a:schemeClr val="dk1"/>
                </a:solidFill>
                <a:latin typeface="Arial"/>
                <a:ea typeface="Arial"/>
                <a:cs typeface="Arial"/>
                <a:sym typeface="Arial"/>
              </a:rPr>
            </a:br>
            <a:r>
              <a:rPr lang="de-DE" sz="1400" dirty="0">
                <a:solidFill>
                  <a:schemeClr val="dk1"/>
                </a:solidFill>
                <a:latin typeface="Arial"/>
                <a:ea typeface="Arial"/>
                <a:cs typeface="Arial"/>
                <a:sym typeface="Arial"/>
              </a:rPr>
              <a:t>Erica Fischer schrieb über die Liebesbeziehung zweier Frauen zur Zeit des Nationalsozialismus. Das Buch thematisiert die Beziehung zwischen einer Nichtjüdin, Lilly Wust und einer Jüdin, Felice </a:t>
            </a:r>
            <a:r>
              <a:rPr lang="de-DE" sz="1400" dirty="0" err="1">
                <a:solidFill>
                  <a:schemeClr val="dk1"/>
                </a:solidFill>
                <a:latin typeface="Arial"/>
                <a:ea typeface="Arial"/>
                <a:cs typeface="Arial"/>
                <a:sym typeface="Arial"/>
              </a:rPr>
              <a:t>Schragenheim</a:t>
            </a:r>
            <a:r>
              <a:rPr lang="de-DE" sz="1400" dirty="0">
                <a:solidFill>
                  <a:schemeClr val="dk1"/>
                </a:solidFill>
                <a:latin typeface="Arial"/>
                <a:ea typeface="Arial"/>
                <a:cs typeface="Arial"/>
                <a:sym typeface="Arial"/>
              </a:rPr>
              <a:t>.</a:t>
            </a:r>
            <a:endParaRPr dirty="0"/>
          </a:p>
          <a:p>
            <a:pPr marL="0" marR="0" lvl="0" indent="0" algn="l" rtl="0">
              <a:lnSpc>
                <a:spcPct val="120000"/>
              </a:lnSpc>
              <a:spcBef>
                <a:spcPts val="875"/>
              </a:spcBef>
              <a:spcAft>
                <a:spcPts val="0"/>
              </a:spcAft>
              <a:buNone/>
            </a:pPr>
            <a:r>
              <a:rPr lang="de-DE" sz="1400" dirty="0">
                <a:solidFill>
                  <a:schemeClr val="dk1"/>
                </a:solidFill>
                <a:latin typeface="Arial"/>
                <a:ea typeface="Arial"/>
                <a:cs typeface="Arial"/>
                <a:sym typeface="Arial"/>
              </a:rPr>
              <a:t>Erica Fischer ließ sich von der damals 80-jährigen Lilly Wust die Geschichte erzählen und verarbeitete sie dann zu einem eindrucksvollen Roman, der 1994 erschien. 1999 kam die Verfilmung unter der Regie von Max </a:t>
            </a:r>
            <a:r>
              <a:rPr lang="de-DE" sz="1400" dirty="0" err="1">
                <a:solidFill>
                  <a:schemeClr val="dk1"/>
                </a:solidFill>
                <a:latin typeface="Arial"/>
                <a:ea typeface="Arial"/>
                <a:cs typeface="Arial"/>
                <a:sym typeface="Arial"/>
              </a:rPr>
              <a:t>Färberböck</a:t>
            </a:r>
            <a:r>
              <a:rPr lang="de-DE" sz="1400" dirty="0">
                <a:solidFill>
                  <a:schemeClr val="dk1"/>
                </a:solidFill>
                <a:latin typeface="Arial"/>
                <a:ea typeface="Arial"/>
                <a:cs typeface="Arial"/>
                <a:sym typeface="Arial"/>
              </a:rPr>
              <a:t> in die deutschsprachigen Kinos. </a:t>
            </a:r>
            <a:endParaRPr dirty="0"/>
          </a:p>
          <a:p>
            <a:pPr marL="0" marR="0" lvl="0" indent="0" algn="l" rtl="0">
              <a:lnSpc>
                <a:spcPct val="120000"/>
              </a:lnSpc>
              <a:spcBef>
                <a:spcPts val="875"/>
              </a:spcBef>
              <a:spcAft>
                <a:spcPts val="0"/>
              </a:spcAft>
              <a:buNone/>
            </a:pPr>
            <a:r>
              <a:rPr lang="de-DE" sz="1100" dirty="0">
                <a:solidFill>
                  <a:schemeClr val="dk1"/>
                </a:solidFill>
                <a:latin typeface="Arial"/>
                <a:ea typeface="Arial"/>
                <a:cs typeface="Arial"/>
                <a:sym typeface="Arial"/>
              </a:rPr>
              <a:t>Quelle: </a:t>
            </a:r>
            <a:r>
              <a:rPr lang="de-DE" sz="11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kiwi-verlag.de/buch/erica-fischer-aimee-und-jaguar-9783462307634</a:t>
            </a:r>
            <a:endParaRPr sz="1100"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br>
              <a:rPr lang="de-DE" sz="1100" dirty="0">
                <a:solidFill>
                  <a:schemeClr val="dk1"/>
                </a:solidFill>
                <a:latin typeface="Arial"/>
                <a:ea typeface="Arial"/>
                <a:cs typeface="Arial"/>
                <a:sym typeface="Arial"/>
              </a:rPr>
            </a:br>
            <a:r>
              <a:rPr lang="de-DE" dirty="0">
                <a:solidFill>
                  <a:schemeClr val="dk1"/>
                </a:solidFill>
                <a:latin typeface="Arial"/>
                <a:ea typeface="Arial"/>
                <a:cs typeface="Arial"/>
                <a:sym typeface="Arial"/>
              </a:rPr>
              <a:t>Trailer zum Film: </a:t>
            </a:r>
            <a:r>
              <a:rPr lang="de-DE" sz="11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youtube.com/</a:t>
            </a:r>
            <a:r>
              <a:rPr lang="de-DE" sz="1100" u="sng" dirty="0" err="1">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watch?v</a:t>
            </a:r>
            <a:r>
              <a:rPr lang="de-DE" sz="11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=I5m3L47YWYk</a:t>
            </a:r>
            <a:r>
              <a:rPr lang="de-DE" sz="1100" dirty="0">
                <a:solidFill>
                  <a:schemeClr val="dk1"/>
                </a:solidFill>
                <a:latin typeface="Arial"/>
                <a:ea typeface="Arial"/>
                <a:cs typeface="Arial"/>
                <a:sym typeface="Arial"/>
              </a:rPr>
              <a:t>  </a:t>
            </a:r>
            <a:endParaRPr dirty="0"/>
          </a:p>
        </p:txBody>
      </p:sp>
      <p:pic>
        <p:nvPicPr>
          <p:cNvPr id="382" name="Google Shape;382;p36"/>
          <p:cNvPicPr preferRelativeResize="0"/>
          <p:nvPr/>
        </p:nvPicPr>
        <p:blipFill rotWithShape="1">
          <a:blip r:embed="rId5">
            <a:alphaModFix/>
          </a:blip>
          <a:srcRect/>
          <a:stretch/>
        </p:blipFill>
        <p:spPr>
          <a:xfrm>
            <a:off x="5503025" y="2276958"/>
            <a:ext cx="2208847" cy="3209442"/>
          </a:xfrm>
          <a:prstGeom prst="rect">
            <a:avLst/>
          </a:prstGeom>
          <a:noFill/>
          <a:ln>
            <a:noFill/>
          </a:ln>
        </p:spPr>
      </p:pic>
      <p:sp>
        <p:nvSpPr>
          <p:cNvPr id="383" name="Google Shape;383;p36"/>
          <p:cNvSpPr txBox="1"/>
          <p:nvPr/>
        </p:nvSpPr>
        <p:spPr>
          <a:xfrm>
            <a:off x="4932040" y="4581128"/>
            <a:ext cx="3312368" cy="14592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7"/>
          <p:cNvSpPr txBox="1"/>
          <p:nvPr/>
        </p:nvSpPr>
        <p:spPr>
          <a:xfrm>
            <a:off x="982496" y="1910164"/>
            <a:ext cx="4861718" cy="14875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dirty="0">
                <a:solidFill>
                  <a:srgbClr val="000000"/>
                </a:solidFill>
                <a:latin typeface="Arial"/>
                <a:ea typeface="Arial"/>
                <a:cs typeface="Arial"/>
                <a:sym typeface="Arial"/>
              </a:rPr>
              <a:t>Jürgen </a:t>
            </a:r>
            <a:r>
              <a:rPr lang="de-DE" sz="1400" b="1" i="0" u="none" strike="noStrike" dirty="0" err="1">
                <a:solidFill>
                  <a:srgbClr val="000000"/>
                </a:solidFill>
                <a:latin typeface="Arial"/>
                <a:ea typeface="Arial"/>
                <a:cs typeface="Arial"/>
                <a:sym typeface="Arial"/>
              </a:rPr>
              <a:t>Pettinger</a:t>
            </a:r>
            <a:r>
              <a:rPr lang="de-DE" sz="1400" b="1" i="0" u="none" strike="noStrike" dirty="0">
                <a:solidFill>
                  <a:srgbClr val="000000"/>
                </a:solidFill>
                <a:latin typeface="Arial"/>
                <a:ea typeface="Arial"/>
                <a:cs typeface="Arial"/>
                <a:sym typeface="Arial"/>
              </a:rPr>
              <a:t> </a:t>
            </a:r>
            <a:r>
              <a:rPr lang="de-DE" sz="1400" b="0" i="0" u="none" strike="noStrike" dirty="0">
                <a:solidFill>
                  <a:srgbClr val="000000"/>
                </a:solidFill>
                <a:latin typeface="Arial"/>
                <a:ea typeface="Arial"/>
                <a:cs typeface="Arial"/>
                <a:sym typeface="Arial"/>
              </a:rPr>
              <a:t>hat einen Roman über Franz Doms geschrieben, der 1944 als 21-Jähriger im Landgericht Wien wegen seiner Homosexualität hingerichtet wurde. </a:t>
            </a:r>
            <a:endParaRPr dirty="0"/>
          </a:p>
          <a:p>
            <a:pPr marL="0" marR="0" lvl="0" indent="0" algn="l" rtl="0">
              <a:spcBef>
                <a:spcPts val="800"/>
              </a:spcBef>
              <a:spcAft>
                <a:spcPts val="0"/>
              </a:spcAft>
              <a:buNone/>
            </a:pPr>
            <a:r>
              <a:rPr lang="de-DE" sz="1400" b="0" i="0" u="none" strike="noStrike" dirty="0">
                <a:solidFill>
                  <a:srgbClr val="000000"/>
                </a:solidFill>
                <a:latin typeface="Arial"/>
                <a:ea typeface="Arial"/>
                <a:cs typeface="Arial"/>
                <a:sym typeface="Arial"/>
              </a:rPr>
              <a:t>Das Schicksal Franz Doms steht für die Diskriminierung, Verfolgung, Inhaftierung und Tötung tausender queerer Personen während der NS-Zeit. </a:t>
            </a:r>
            <a:endParaRPr sz="1400" dirty="0">
              <a:solidFill>
                <a:schemeClr val="lt1"/>
              </a:solidFill>
              <a:latin typeface="Arial"/>
              <a:ea typeface="Arial"/>
              <a:cs typeface="Arial"/>
              <a:sym typeface="Arial"/>
            </a:endParaRPr>
          </a:p>
        </p:txBody>
      </p:sp>
      <p:pic>
        <p:nvPicPr>
          <p:cNvPr id="390" name="Google Shape;390;p37"/>
          <p:cNvPicPr preferRelativeResize="0"/>
          <p:nvPr/>
        </p:nvPicPr>
        <p:blipFill rotWithShape="1">
          <a:blip r:embed="rId3">
            <a:alphaModFix/>
          </a:blip>
          <a:srcRect/>
          <a:stretch/>
        </p:blipFill>
        <p:spPr>
          <a:xfrm>
            <a:off x="6010470" y="1910164"/>
            <a:ext cx="1805698" cy="2379203"/>
          </a:xfrm>
          <a:prstGeom prst="rect">
            <a:avLst/>
          </a:prstGeom>
          <a:noFill/>
          <a:ln>
            <a:noFill/>
          </a:ln>
        </p:spPr>
      </p:pic>
      <p:sp>
        <p:nvSpPr>
          <p:cNvPr id="392" name="Google Shape;392;p37"/>
          <p:cNvSpPr txBox="1"/>
          <p:nvPr/>
        </p:nvSpPr>
        <p:spPr>
          <a:xfrm>
            <a:off x="906087" y="4778559"/>
            <a:ext cx="6743825" cy="7027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dirty="0">
                <a:solidFill>
                  <a:schemeClr val="tx1"/>
                </a:solidFill>
                <a:latin typeface="Arial"/>
                <a:ea typeface="Arial"/>
                <a:cs typeface="Arial"/>
                <a:sym typeface="Arial"/>
              </a:rPr>
              <a:t>Ein Gerichtsfoto (</a:t>
            </a:r>
            <a:r>
              <a:rPr lang="de-DE" sz="1100" dirty="0">
                <a:solidFill>
                  <a:schemeClr val="tx1"/>
                </a:solidFill>
              </a:rPr>
              <a:t>WSTLA, Landesgericht für Strafsachen, A11: 2398/1943) siehe </a:t>
            </a:r>
            <a:r>
              <a:rPr lang="de-DE" sz="1100" b="0" i="0" u="sng"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queer.de/</a:t>
            </a:r>
            <a:r>
              <a:rPr lang="de-DE" sz="1100" b="0" i="0" u="sng" strike="noStrik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detail.php?article_id</a:t>
            </a:r>
            <a:r>
              <a:rPr lang="de-DE" sz="1100" b="0" i="0" u="sng"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=33769</a:t>
            </a:r>
            <a:r>
              <a:rPr lang="de-DE" sz="1100" b="0" i="0" u="none" strike="noStrike" dirty="0">
                <a:solidFill>
                  <a:schemeClr val="tx1"/>
                </a:solidFill>
                <a:sym typeface="Arial"/>
              </a:rPr>
              <a:t>; </a:t>
            </a:r>
            <a:endParaRPr dirty="0">
              <a:solidFill>
                <a:schemeClr val="tx1"/>
              </a:solidFill>
            </a:endParaRPr>
          </a:p>
          <a:p>
            <a:pPr marL="0" marR="0" lvl="0" indent="0" algn="l" rtl="0">
              <a:spcBef>
                <a:spcPts val="800"/>
              </a:spcBef>
              <a:spcAft>
                <a:spcPts val="0"/>
              </a:spcAft>
              <a:buNone/>
            </a:pPr>
            <a:r>
              <a:rPr lang="de-DE" sz="1100" b="0" i="0" u="none" strike="noStrike" dirty="0">
                <a:solidFill>
                  <a:schemeClr val="tx1"/>
                </a:solidFill>
                <a:latin typeface="Arial"/>
                <a:ea typeface="Arial"/>
                <a:cs typeface="Arial"/>
                <a:sym typeface="Arial"/>
              </a:rPr>
              <a:t>Quelle Buchcover: </a:t>
            </a:r>
            <a:r>
              <a:rPr lang="de-DE" sz="1100" b="0" i="0" u="sng" strike="noStrik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loewenherz.at/</a:t>
            </a:r>
            <a:r>
              <a:rPr lang="de-DE" sz="1100" b="0" i="0" u="sng" strike="noStrike" dirty="0" err="1">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index_lw_nr.php?LWNR</a:t>
            </a:r>
            <a:r>
              <a:rPr lang="de-DE" sz="1100" b="0" i="0" u="sng" strike="noStrik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=20334</a:t>
            </a:r>
            <a:endParaRPr sz="1100" dirty="0">
              <a:solidFill>
                <a:schemeClr val="tx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p:nvPr/>
        </p:nvSpPr>
        <p:spPr>
          <a:xfrm>
            <a:off x="1114239" y="1616437"/>
            <a:ext cx="6731441" cy="48269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dirty="0">
                <a:solidFill>
                  <a:srgbClr val="000000"/>
                </a:solidFill>
                <a:latin typeface="Arial"/>
                <a:ea typeface="Arial"/>
                <a:cs typeface="Arial"/>
                <a:sym typeface="Arial"/>
              </a:rPr>
              <a:t>Illi Anna Heger </a:t>
            </a:r>
            <a:br>
              <a:rPr lang="de-DE" sz="1400" b="1" i="0" u="none" strike="noStrike" dirty="0">
                <a:solidFill>
                  <a:srgbClr val="000000"/>
                </a:solidFill>
                <a:latin typeface="Arial"/>
                <a:ea typeface="Arial"/>
                <a:cs typeface="Arial"/>
                <a:sym typeface="Arial"/>
              </a:rPr>
            </a:br>
            <a:r>
              <a:rPr lang="de-DE" sz="1400" b="0" i="0" u="none" strike="noStrike" dirty="0" err="1">
                <a:solidFill>
                  <a:srgbClr val="000000"/>
                </a:solidFill>
                <a:latin typeface="Arial"/>
                <a:ea typeface="Arial"/>
                <a:cs typeface="Arial"/>
                <a:sym typeface="Arial"/>
              </a:rPr>
              <a:t>skriptet</a:t>
            </a:r>
            <a:r>
              <a:rPr lang="de-DE" sz="1400" b="0" i="0" u="none" strike="noStrike" dirty="0">
                <a:solidFill>
                  <a:srgbClr val="000000"/>
                </a:solidFill>
                <a:latin typeface="Arial"/>
                <a:ea typeface="Arial"/>
                <a:cs typeface="Arial"/>
                <a:sym typeface="Arial"/>
              </a:rPr>
              <a:t> und zeichnet queer-feministische Webcomics, die aus dem eigenen Leben erzählen, Ereignisse dokumentieren, gesellschaftliche Strukturen analysieren und Theorie verständlich machen. </a:t>
            </a:r>
            <a:r>
              <a:rPr lang="de-DE" sz="1400" b="0" i="0" u="none" strike="noStrike" dirty="0" err="1">
                <a:solidFill>
                  <a:srgbClr val="000000"/>
                </a:solidFill>
                <a:latin typeface="Arial"/>
                <a:ea typeface="Arial"/>
                <a:cs typeface="Arial"/>
                <a:sym typeface="Arial"/>
              </a:rPr>
              <a:t>They</a:t>
            </a:r>
            <a:r>
              <a:rPr lang="de-DE" sz="1400" b="0" i="0" u="none" strike="noStrike" dirty="0">
                <a:solidFill>
                  <a:srgbClr val="000000"/>
                </a:solidFill>
                <a:latin typeface="Arial"/>
                <a:ea typeface="Arial"/>
                <a:cs typeface="Arial"/>
                <a:sym typeface="Arial"/>
              </a:rPr>
              <a:t> arbeitet seit 2009 an alternativen deutschen Pronomen, wie z. B. „</a:t>
            </a:r>
            <a:r>
              <a:rPr lang="de-DE" sz="1400" b="0" i="0" u="none" strike="noStrike" dirty="0" err="1">
                <a:solidFill>
                  <a:srgbClr val="000000"/>
                </a:solidFill>
                <a:latin typeface="Arial"/>
                <a:ea typeface="Arial"/>
                <a:cs typeface="Arial"/>
                <a:sym typeface="Arial"/>
              </a:rPr>
              <a:t>xier</a:t>
            </a:r>
            <a:r>
              <a:rPr lang="de-DE" sz="1400" b="0" i="0" u="none" strike="noStrike" dirty="0">
                <a:solidFill>
                  <a:srgbClr val="000000"/>
                </a:solidFill>
                <a:latin typeface="Arial"/>
                <a:ea typeface="Arial"/>
                <a:cs typeface="Arial"/>
                <a:sym typeface="Arial"/>
              </a:rPr>
              <a:t>“. </a:t>
            </a:r>
            <a:endParaRPr sz="1400" dirty="0">
              <a:solidFill>
                <a:schemeClr val="lt1"/>
              </a:solidFill>
              <a:latin typeface="Arial"/>
              <a:ea typeface="Arial"/>
              <a:cs typeface="Arial"/>
              <a:sym typeface="Arial"/>
            </a:endParaRPr>
          </a:p>
          <a:p>
            <a:pPr marL="0" marR="0" lvl="0" indent="0" algn="l" rtl="0">
              <a:spcBef>
                <a:spcPts val="800"/>
              </a:spcBef>
              <a:spcAft>
                <a:spcPts val="0"/>
              </a:spcAft>
              <a:buNone/>
            </a:pPr>
            <a:r>
              <a:rPr lang="de-DE" sz="1100" b="0" i="0" u="none" strike="noStrike" dirty="0">
                <a:solidFill>
                  <a:srgbClr val="000000"/>
                </a:solidFill>
                <a:latin typeface="Arial"/>
                <a:ea typeface="Arial"/>
                <a:cs typeface="Arial"/>
                <a:sym typeface="Arial"/>
              </a:rPr>
              <a:t>Quelle</a:t>
            </a:r>
            <a:r>
              <a:rPr lang="de-DE" sz="1100" b="0" i="0" u="none" strike="noStrike" dirty="0">
                <a:solidFill>
                  <a:schemeClr val="tx1"/>
                </a:solidFill>
                <a:latin typeface="Arial"/>
                <a:ea typeface="Arial"/>
                <a:cs typeface="Arial"/>
                <a:sym typeface="Arial"/>
              </a:rPr>
              <a:t>: </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annaheger.de/</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ueber</a:t>
            </a:r>
            <a:r>
              <a:rPr lang="de-DE" sz="1100" b="0" i="0" u="none" strike="noStrike" dirty="0">
                <a:solidFill>
                  <a:schemeClr val="tx1"/>
                </a:solidFill>
                <a:sym typeface="Arial"/>
              </a:rPr>
              <a:t> </a:t>
            </a:r>
            <a:endParaRPr dirty="0">
              <a:solidFill>
                <a:schemeClr val="tx1"/>
              </a:solidFil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endParaRPr sz="1100" dirty="0">
              <a:solidFill>
                <a:srgbClr val="000000"/>
              </a:solidFill>
              <a:latin typeface="Arial"/>
              <a:ea typeface="Arial"/>
              <a:cs typeface="Arial"/>
              <a:sym typeface="Arial"/>
            </a:endParaRPr>
          </a:p>
          <a:p>
            <a:pPr marL="0" marR="0" lvl="0" indent="0" algn="l" rtl="0">
              <a:spcBef>
                <a:spcPts val="0"/>
              </a:spcBef>
              <a:spcAft>
                <a:spcPts val="0"/>
              </a:spcAft>
              <a:buNone/>
            </a:pPr>
            <a:r>
              <a:rPr lang="de-DE" sz="1100" dirty="0">
                <a:solidFill>
                  <a:srgbClr val="000000"/>
                </a:solidFill>
                <a:latin typeface="Arial"/>
                <a:ea typeface="Arial"/>
                <a:cs typeface="Arial"/>
                <a:sym typeface="Arial"/>
              </a:rPr>
              <a:t>Cover „Queer Comic </a:t>
            </a:r>
            <a:r>
              <a:rPr lang="de-DE" sz="1100" dirty="0" err="1">
                <a:solidFill>
                  <a:srgbClr val="000000"/>
                </a:solidFill>
                <a:latin typeface="Arial"/>
                <a:ea typeface="Arial"/>
                <a:cs typeface="Arial"/>
                <a:sym typeface="Arial"/>
              </a:rPr>
              <a:t>Conversations</a:t>
            </a:r>
            <a:r>
              <a:rPr lang="de-DE" sz="1100" dirty="0">
                <a:solidFill>
                  <a:srgbClr val="000000"/>
                </a:solidFill>
                <a:latin typeface="Arial"/>
                <a:ea typeface="Arial"/>
                <a:cs typeface="Arial"/>
                <a:sym typeface="Arial"/>
              </a:rPr>
              <a:t>“: </a:t>
            </a:r>
            <a:r>
              <a:rPr lang="de-DE" sz="1100" u="sng"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annaheger.de/</a:t>
            </a:r>
            <a:r>
              <a:rPr lang="de-DE" sz="1100" u="sng"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qcc</a:t>
            </a:r>
            <a:r>
              <a:rPr lang="de-DE" sz="1100" dirty="0">
                <a:solidFill>
                  <a:srgbClr val="000000"/>
                </a:solidFill>
                <a:latin typeface="Arial"/>
                <a:ea typeface="Arial"/>
                <a:cs typeface="Arial"/>
                <a:sym typeface="Arial"/>
              </a:rPr>
              <a:t> </a:t>
            </a:r>
            <a:endParaRPr sz="1100" dirty="0">
              <a:solidFill>
                <a:schemeClr val="lt1"/>
              </a:solidFill>
              <a:latin typeface="Arial"/>
              <a:ea typeface="Arial"/>
              <a:cs typeface="Arial"/>
              <a:sym typeface="Arial"/>
            </a:endParaRPr>
          </a:p>
        </p:txBody>
      </p:sp>
      <p:pic>
        <p:nvPicPr>
          <p:cNvPr id="398" name="Google Shape;398;p38"/>
          <p:cNvPicPr preferRelativeResize="0">
            <a:picLocks noChangeAspect="1"/>
          </p:cNvPicPr>
          <p:nvPr/>
        </p:nvPicPr>
        <p:blipFill rotWithShape="1">
          <a:blip r:embed="rId5">
            <a:alphaModFix/>
          </a:blip>
          <a:srcRect/>
          <a:stretch/>
        </p:blipFill>
        <p:spPr>
          <a:xfrm>
            <a:off x="1203198" y="3372477"/>
            <a:ext cx="6642483" cy="25304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9"/>
          <p:cNvSpPr txBox="1"/>
          <p:nvPr/>
        </p:nvSpPr>
        <p:spPr>
          <a:xfrm>
            <a:off x="1222665" y="1907097"/>
            <a:ext cx="3202485" cy="43652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dirty="0">
                <a:solidFill>
                  <a:srgbClr val="000000"/>
                </a:solidFill>
                <a:latin typeface="Arial"/>
                <a:ea typeface="Arial"/>
                <a:cs typeface="Arial"/>
                <a:sym typeface="Arial"/>
              </a:rPr>
              <a:t>Ines Rieder </a:t>
            </a:r>
            <a:r>
              <a:rPr lang="de-DE" sz="1400" i="0" u="none" strike="noStrike" dirty="0">
                <a:solidFill>
                  <a:srgbClr val="000000"/>
                </a:solidFill>
                <a:latin typeface="Arial"/>
                <a:ea typeface="Arial"/>
                <a:cs typeface="Arial"/>
                <a:sym typeface="Arial"/>
              </a:rPr>
              <a:t>und</a:t>
            </a:r>
            <a:r>
              <a:rPr lang="de-DE" sz="1400" b="1" i="0" u="none" strike="noStrike" dirty="0">
                <a:solidFill>
                  <a:srgbClr val="000000"/>
                </a:solidFill>
                <a:latin typeface="Arial"/>
                <a:ea typeface="Arial"/>
                <a:cs typeface="Arial"/>
                <a:sym typeface="Arial"/>
              </a:rPr>
              <a:t> Diana Voigt </a:t>
            </a:r>
            <a:r>
              <a:rPr lang="de-DE" sz="1400" b="0" i="0" u="none" strike="noStrike" dirty="0">
                <a:solidFill>
                  <a:srgbClr val="000000"/>
                </a:solidFill>
                <a:latin typeface="Arial"/>
                <a:ea typeface="Arial"/>
                <a:cs typeface="Arial"/>
                <a:sym typeface="Arial"/>
              </a:rPr>
              <a:t>veröffentlichen mit „Die Geschichte der Sidonie C.“ (2012) einen biografischen Roman über Sidonie </a:t>
            </a:r>
            <a:r>
              <a:rPr lang="de-DE" sz="1400" b="0" i="0" u="none" strike="noStrike" dirty="0" err="1">
                <a:solidFill>
                  <a:srgbClr val="000000"/>
                </a:solidFill>
                <a:latin typeface="Arial"/>
                <a:ea typeface="Arial"/>
                <a:cs typeface="Arial"/>
                <a:sym typeface="Arial"/>
              </a:rPr>
              <a:t>Csillag</a:t>
            </a:r>
            <a:r>
              <a:rPr lang="de-DE" sz="1400" b="0" i="0" u="none" strike="noStrike" dirty="0">
                <a:solidFill>
                  <a:srgbClr val="000000"/>
                </a:solidFill>
                <a:latin typeface="Arial"/>
                <a:ea typeface="Arial"/>
                <a:cs typeface="Arial"/>
                <a:sym typeface="Arial"/>
              </a:rPr>
              <a:t>, deren richtiger Name Margarete </a:t>
            </a:r>
            <a:r>
              <a:rPr lang="de-DE" sz="1400" b="0" i="0" u="none" strike="noStrike" dirty="0" err="1">
                <a:solidFill>
                  <a:srgbClr val="000000"/>
                </a:solidFill>
                <a:latin typeface="Arial"/>
                <a:ea typeface="Arial"/>
                <a:cs typeface="Arial"/>
                <a:sym typeface="Arial"/>
              </a:rPr>
              <a:t>Csonka</a:t>
            </a:r>
            <a:r>
              <a:rPr lang="de-DE" sz="1400" b="0" i="0" u="none" strike="noStrike" dirty="0">
                <a:solidFill>
                  <a:srgbClr val="000000"/>
                </a:solidFill>
                <a:latin typeface="Arial"/>
                <a:ea typeface="Arial"/>
                <a:cs typeface="Arial"/>
                <a:sym typeface="Arial"/>
              </a:rPr>
              <a:t> war. Jene war von ihren Eltern zu Sigmund Freud geschickt worden, der sie von ihrer „Homosexualität“ heilen sollte. </a:t>
            </a:r>
            <a:br>
              <a:rPr lang="de-DE" sz="1400" b="0" i="0" u="none" strike="noStrike" dirty="0">
                <a:solidFill>
                  <a:srgbClr val="000000"/>
                </a:solidFill>
                <a:latin typeface="Arial"/>
                <a:ea typeface="Arial"/>
                <a:cs typeface="Arial"/>
                <a:sym typeface="Arial"/>
              </a:rPr>
            </a:br>
            <a:br>
              <a:rPr lang="de-DE" sz="1400" b="0" i="0" u="none" strike="noStrike" dirty="0">
                <a:solidFill>
                  <a:srgbClr val="000000"/>
                </a:solidFill>
                <a:latin typeface="Arial"/>
                <a:ea typeface="Arial"/>
                <a:cs typeface="Arial"/>
                <a:sym typeface="Arial"/>
              </a:rPr>
            </a:br>
            <a:r>
              <a:rPr lang="de-DE" sz="1400" b="0" i="0" u="none" strike="noStrike" dirty="0">
                <a:solidFill>
                  <a:srgbClr val="000000"/>
                </a:solidFill>
                <a:latin typeface="Arial"/>
                <a:ea typeface="Arial"/>
                <a:cs typeface="Arial"/>
                <a:sym typeface="Arial"/>
              </a:rPr>
              <a:t>Das Leben von Margarete </a:t>
            </a:r>
            <a:r>
              <a:rPr lang="de-DE" sz="1400" b="0" i="0" u="none" strike="noStrike" dirty="0" err="1">
                <a:solidFill>
                  <a:srgbClr val="000000"/>
                </a:solidFill>
                <a:latin typeface="Arial"/>
                <a:ea typeface="Arial"/>
                <a:cs typeface="Arial"/>
                <a:sym typeface="Arial"/>
              </a:rPr>
              <a:t>Csonka</a:t>
            </a:r>
            <a:r>
              <a:rPr lang="de-DE" sz="1400" b="0" i="0" u="none" strike="noStrike" dirty="0">
                <a:solidFill>
                  <a:srgbClr val="000000"/>
                </a:solidFill>
                <a:latin typeface="Arial"/>
                <a:ea typeface="Arial"/>
                <a:cs typeface="Arial"/>
                <a:sym typeface="Arial"/>
              </a:rPr>
              <a:t> umspannte fast ein Jahrhundert und gibt wichtige Einblicke in das Leben lesbischer Frauen Anfang des 20. Jahrhunderts. </a:t>
            </a:r>
          </a:p>
          <a:p>
            <a:pPr marL="0" marR="0" lvl="0" indent="0" algn="l" rtl="0">
              <a:spcBef>
                <a:spcPts val="0"/>
              </a:spcBef>
              <a:spcAft>
                <a:spcPts val="0"/>
              </a:spcAft>
              <a:buNone/>
            </a:pPr>
            <a:endParaRPr lang="de-AT" dirty="0"/>
          </a:p>
          <a:p>
            <a:pPr marL="0" marR="0" lvl="0" indent="0" algn="l" rtl="0">
              <a:spcBef>
                <a:spcPts val="0"/>
              </a:spcBef>
              <a:spcAft>
                <a:spcPts val="0"/>
              </a:spcAft>
              <a:buNone/>
            </a:pPr>
            <a:endParaRPr dirty="0"/>
          </a:p>
          <a:p>
            <a:pPr marL="0" marR="0" lvl="0" indent="0" algn="l" rtl="0">
              <a:lnSpc>
                <a:spcPct val="100000"/>
              </a:lnSpc>
              <a:spcBef>
                <a:spcPts val="800"/>
              </a:spcBef>
              <a:spcAft>
                <a:spcPts val="0"/>
              </a:spcAft>
              <a:buClr>
                <a:srgbClr val="000000"/>
              </a:buClr>
              <a:buSzPts val="1100"/>
              <a:buFont typeface="Arial"/>
              <a:buNone/>
            </a:pPr>
            <a:r>
              <a:rPr lang="de-DE" sz="1100" b="0" i="0" u="none" strike="noStrike" cap="none" dirty="0">
                <a:solidFill>
                  <a:srgbClr val="000000"/>
                </a:solidFill>
                <a:latin typeface="Arial"/>
                <a:ea typeface="Arial"/>
                <a:cs typeface="Arial"/>
                <a:sym typeface="Arial"/>
              </a:rPr>
              <a:t>Quelle: </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zentralbuchhandlung.de/</a:t>
            </a:r>
            <a:r>
              <a:rPr lang="de-DE" sz="11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shop</a:t>
            </a:r>
            <a:r>
              <a:rPr lang="de-DE" sz="11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/i/die-geschichte-der-sidonie-c-9783902902016-3378.html</a:t>
            </a:r>
            <a:r>
              <a:rPr lang="de-DE" sz="1100" b="0" i="0" u="none" strike="noStrike" cap="none" dirty="0">
                <a:solidFill>
                  <a:srgbClr val="000000"/>
                </a:solidFill>
                <a:latin typeface="Arial"/>
                <a:ea typeface="Arial"/>
                <a:cs typeface="Arial"/>
                <a:sym typeface="Arial"/>
              </a:rPr>
              <a:t> </a:t>
            </a:r>
            <a:endParaRPr dirty="0"/>
          </a:p>
        </p:txBody>
      </p:sp>
      <p:sp>
        <p:nvSpPr>
          <p:cNvPr id="405" name="Google Shape;405;p39"/>
          <p:cNvSpPr txBox="1"/>
          <p:nvPr/>
        </p:nvSpPr>
        <p:spPr>
          <a:xfrm>
            <a:off x="5125481" y="5599375"/>
            <a:ext cx="2405476"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cap="none" dirty="0">
                <a:solidFill>
                  <a:srgbClr val="000000"/>
                </a:solidFill>
                <a:latin typeface="Arial"/>
                <a:ea typeface="Arial"/>
                <a:cs typeface="Arial"/>
                <a:sym typeface="Arial"/>
              </a:rPr>
              <a:t>Buchcover: </a:t>
            </a:r>
            <a:r>
              <a:rPr lang="de-DE" sz="11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zaglossus.biz/Die_Geschichte_der_Sidonie_C.htm</a:t>
            </a:r>
            <a:r>
              <a:rPr lang="de-DE" sz="1100" dirty="0">
                <a:solidFill>
                  <a:schemeClr val="dk1"/>
                </a:solidFill>
                <a:latin typeface="Arial"/>
                <a:ea typeface="Arial"/>
                <a:cs typeface="Arial"/>
                <a:sym typeface="Arial"/>
              </a:rPr>
              <a:t> </a:t>
            </a:r>
            <a:endParaRPr dirty="0"/>
          </a:p>
        </p:txBody>
      </p:sp>
      <p:pic>
        <p:nvPicPr>
          <p:cNvPr id="406" name="Google Shape;406;p39"/>
          <p:cNvPicPr preferRelativeResize="0"/>
          <p:nvPr/>
        </p:nvPicPr>
        <p:blipFill rotWithShape="1">
          <a:blip r:embed="rId5">
            <a:alphaModFix/>
          </a:blip>
          <a:srcRect/>
          <a:stretch/>
        </p:blipFill>
        <p:spPr>
          <a:xfrm>
            <a:off x="5125481" y="1907097"/>
            <a:ext cx="2282416" cy="35472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2e586186c0d_0_8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56" name="Google Shape;56;g2e586186c0d_0_8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7" name="Google Shape;57;g2e586186c0d_0_82"/>
          <p:cNvSpPr/>
          <p:nvPr/>
        </p:nvSpPr>
        <p:spPr>
          <a:xfrm>
            <a:off x="795200" y="1752600"/>
            <a:ext cx="6696600" cy="4758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de-DE" dirty="0">
                <a:solidFill>
                  <a:schemeClr val="dk1"/>
                </a:solidFill>
              </a:rPr>
              <a:t>Die </a:t>
            </a:r>
            <a:r>
              <a:rPr lang="de-DE" b="1" dirty="0">
                <a:solidFill>
                  <a:schemeClr val="dk1"/>
                </a:solidFill>
              </a:rPr>
              <a:t>LGBT+ Pride-Flagge</a:t>
            </a:r>
            <a:r>
              <a:rPr lang="de-DE" dirty="0">
                <a:solidFill>
                  <a:schemeClr val="dk1"/>
                </a:solidFill>
              </a:rPr>
              <a:t>, auch </a:t>
            </a:r>
            <a:r>
              <a:rPr lang="de-DE" b="1" dirty="0">
                <a:solidFill>
                  <a:schemeClr val="dk1"/>
                </a:solidFill>
              </a:rPr>
              <a:t>Regenbogenfahne</a:t>
            </a:r>
            <a:r>
              <a:rPr lang="de-DE" dirty="0">
                <a:solidFill>
                  <a:schemeClr val="dk1"/>
                </a:solidFill>
              </a:rPr>
              <a:t> genannt, entstand 1978 in San Francisco. Harvey Milk, der erste geoutete schwule Mann, der in den USA ein öffentliches Amt bekleidete, beauftragte Gilbert Baker damit, der queeren Community ein positives Symbol zu designen. Davor wurde häufig das pinke Dreieck als Symbol benutzt, mit dem Nazis in Konzentrationslagern schwule bzw. queere Männer kennzeichneten.</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r>
              <a:rPr lang="de-DE" sz="1100" dirty="0">
                <a:solidFill>
                  <a:schemeClr val="dk1"/>
                </a:solidFill>
              </a:rPr>
              <a:t>Quelle + Bildquelle</a:t>
            </a:r>
            <a:r>
              <a:rPr lang="de-DE" sz="1100" dirty="0">
                <a:solidFill>
                  <a:schemeClr val="tx1"/>
                </a:solidFill>
              </a:rPr>
              <a:t>: </a:t>
            </a:r>
            <a:r>
              <a:rPr lang="de-DE" sz="1100" u="sng" dirty="0">
                <a:solidFill>
                  <a:schemeClr val="tx1"/>
                </a:solidFill>
                <a:hlinkClick r:id="rId3">
                  <a:extLst>
                    <a:ext uri="{A12FA001-AC4F-418D-AE19-62706E023703}">
                      <ahyp:hlinkClr xmlns:ahyp="http://schemas.microsoft.com/office/drawing/2018/hyperlinkcolor" val="tx"/>
                    </a:ext>
                  </a:extLst>
                </a:hlinkClick>
              </a:rPr>
              <a:t>https://queer-lexikon.net/pride-flags/</a:t>
            </a:r>
            <a:endParaRPr dirty="0">
              <a:solidFill>
                <a:schemeClr val="tx1"/>
              </a:solidFill>
            </a:endParaRPr>
          </a:p>
        </p:txBody>
      </p:sp>
      <p:pic>
        <p:nvPicPr>
          <p:cNvPr id="58" name="Google Shape;58;g2e586186c0d_0_82"/>
          <p:cNvPicPr preferRelativeResize="0"/>
          <p:nvPr/>
        </p:nvPicPr>
        <p:blipFill>
          <a:blip r:embed="rId4">
            <a:alphaModFix/>
          </a:blip>
          <a:stretch>
            <a:fillRect/>
          </a:stretch>
        </p:blipFill>
        <p:spPr>
          <a:xfrm>
            <a:off x="2821113" y="3667250"/>
            <a:ext cx="2644775" cy="187653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2e586186c0d_0_91"/>
          <p:cNvSpPr/>
          <p:nvPr/>
        </p:nvSpPr>
        <p:spPr>
          <a:xfrm>
            <a:off x="4644454" y="4288830"/>
            <a:ext cx="3743400"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413" name="Google Shape;413;g2e586186c0d_0_91"/>
          <p:cNvSpPr txBox="1"/>
          <p:nvPr/>
        </p:nvSpPr>
        <p:spPr>
          <a:xfrm>
            <a:off x="683642" y="4364236"/>
            <a:ext cx="3600600" cy="611100"/>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  </a:t>
            </a:r>
            <a:r>
              <a:rPr lang="de-DE" sz="1700" b="0" i="0" u="none" strike="noStrike" cap="none">
                <a:solidFill>
                  <a:srgbClr val="FFFFFF"/>
                </a:solidFill>
                <a:latin typeface="Arial"/>
                <a:ea typeface="Arial"/>
                <a:cs typeface="Arial"/>
                <a:sym typeface="Arial"/>
              </a:rPr>
              <a:t>eine große Regenbogenflagge</a:t>
            </a:r>
            <a:endParaRPr/>
          </a:p>
        </p:txBody>
      </p:sp>
      <p:sp>
        <p:nvSpPr>
          <p:cNvPr id="414" name="Google Shape;414;g2e586186c0d_0_91"/>
          <p:cNvSpPr txBox="1"/>
          <p:nvPr/>
        </p:nvSpPr>
        <p:spPr>
          <a:xfrm>
            <a:off x="683642" y="5156399"/>
            <a:ext cx="3600600" cy="864900"/>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354012" marR="0" lvl="0" indent="-354012" algn="l" rtl="0">
              <a:spcBef>
                <a:spcPts val="0"/>
              </a:spcBef>
              <a:spcAft>
                <a:spcPts val="0"/>
              </a:spcAft>
              <a:buNone/>
            </a:pPr>
            <a:r>
              <a:rPr lang="de-DE" sz="2400" b="0" i="0" u="none" strike="noStrike" cap="none">
                <a:solidFill>
                  <a:srgbClr val="FFFFFF"/>
                </a:solidFill>
                <a:latin typeface="Arial"/>
                <a:ea typeface="Arial"/>
                <a:cs typeface="Arial"/>
                <a:sym typeface="Arial"/>
              </a:rPr>
              <a:t>C 	</a:t>
            </a:r>
            <a:r>
              <a:rPr lang="de-DE" sz="1700" b="0" i="0" u="none" strike="noStrike" cap="none">
                <a:solidFill>
                  <a:srgbClr val="FFFFFF"/>
                </a:solidFill>
                <a:latin typeface="Arial"/>
                <a:ea typeface="Arial"/>
                <a:cs typeface="Arial"/>
                <a:sym typeface="Arial"/>
              </a:rPr>
              <a:t>eine Ampel in Regenbogenfarben</a:t>
            </a:r>
            <a:endParaRPr/>
          </a:p>
        </p:txBody>
      </p:sp>
      <p:sp>
        <p:nvSpPr>
          <p:cNvPr id="415" name="Google Shape;415;g2e586186c0d_0_91"/>
          <p:cNvSpPr txBox="1"/>
          <p:nvPr/>
        </p:nvSpPr>
        <p:spPr>
          <a:xfrm>
            <a:off x="4715892" y="5156399"/>
            <a:ext cx="3600600" cy="864900"/>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a:t>
            </a:r>
            <a:r>
              <a:rPr lang="de-DE" sz="1700" b="0" i="0" u="none" strike="noStrike" cap="none">
                <a:solidFill>
                  <a:srgbClr val="FFFFFF"/>
                </a:solidFill>
                <a:latin typeface="Arial"/>
                <a:ea typeface="Arial"/>
                <a:cs typeface="Arial"/>
                <a:sym typeface="Arial"/>
              </a:rPr>
              <a:t>ein trans Zebrastreifen</a:t>
            </a:r>
            <a:endParaRPr/>
          </a:p>
        </p:txBody>
      </p:sp>
      <p:sp>
        <p:nvSpPr>
          <p:cNvPr id="416" name="Google Shape;416;g2e586186c0d_0_91"/>
          <p:cNvSpPr txBox="1"/>
          <p:nvPr/>
        </p:nvSpPr>
        <p:spPr>
          <a:xfrm>
            <a:off x="683642" y="2852936"/>
            <a:ext cx="7632600" cy="1295400"/>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b="0" i="0" u="none" strike="noStrike" cap="none">
                <a:solidFill>
                  <a:schemeClr val="lt1"/>
                </a:solidFill>
                <a:latin typeface="Arial"/>
                <a:ea typeface="Arial"/>
                <a:cs typeface="Arial"/>
                <a:sym typeface="Arial"/>
              </a:rPr>
              <a:t>Was befindet sich in der Wiener Innenstadt zwischen dem Rathaus und dem Burgtheater?</a:t>
            </a:r>
            <a:endParaRPr sz="2400" b="0" i="0" u="none" strike="noStrike" cap="none">
              <a:solidFill>
                <a:srgbClr val="FFFFFF"/>
              </a:solidFill>
              <a:latin typeface="Arial"/>
              <a:ea typeface="Arial"/>
              <a:cs typeface="Arial"/>
              <a:sym typeface="Arial"/>
            </a:endParaRPr>
          </a:p>
        </p:txBody>
      </p:sp>
      <p:sp>
        <p:nvSpPr>
          <p:cNvPr id="417" name="Google Shape;417;g2e586186c0d_0_91"/>
          <p:cNvSpPr txBox="1"/>
          <p:nvPr/>
        </p:nvSpPr>
        <p:spPr>
          <a:xfrm>
            <a:off x="4715892" y="4364236"/>
            <a:ext cx="3600600" cy="611100"/>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a:t>
            </a:r>
            <a:r>
              <a:rPr lang="de-DE" sz="1700" b="0" i="0" u="none" strike="noStrike" cap="none">
                <a:solidFill>
                  <a:schemeClr val="lt1"/>
                </a:solidFill>
                <a:latin typeface="Arial"/>
                <a:ea typeface="Arial"/>
                <a:cs typeface="Arial"/>
                <a:sym typeface="Arial"/>
              </a:rPr>
              <a:t>ein Regenbogen-Zebrastreifen</a:t>
            </a:r>
            <a:endParaRPr/>
          </a:p>
        </p:txBody>
      </p:sp>
      <p:pic>
        <p:nvPicPr>
          <p:cNvPr id="9" name="Grafik 8">
            <a:extLst>
              <a:ext uri="{FF2B5EF4-FFF2-40B4-BE49-F238E27FC236}">
                <a16:creationId xmlns:a16="http://schemas.microsoft.com/office/drawing/2014/main" id="{C875F450-07E4-4316-86FD-FF6FD226ED58}"/>
              </a:ext>
            </a:extLst>
          </p:cNvPr>
          <p:cNvPicPr>
            <a:picLocks noChangeAspect="1"/>
          </p:cNvPicPr>
          <p:nvPr/>
        </p:nvPicPr>
        <p:blipFill>
          <a:blip r:embed="rId4"/>
          <a:stretch/>
        </p:blipFill>
        <p:spPr bwMode="auto">
          <a:xfrm>
            <a:off x="3719369" y="1242591"/>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12"/>
                                        </p:tgtEl>
                                        <p:attrNameLst>
                                          <p:attrName>style.visibility</p:attrName>
                                        </p:attrNameLst>
                                      </p:cBhvr>
                                      <p:to>
                                        <p:strVal val="visible"/>
                                      </p:to>
                                    </p:set>
                                    <p:anim calcmode="lin" valueType="num">
                                      <p:cBhvr additive="base">
                                        <p:cTn id="14" dur="500"/>
                                        <p:tgtEl>
                                          <p:spTgt spid="4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425" name="Google Shape;425;p3"/>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26" name="Google Shape;426;p3"/>
          <p:cNvSpPr/>
          <p:nvPr/>
        </p:nvSpPr>
        <p:spPr>
          <a:xfrm>
            <a:off x="1259631" y="1268760"/>
            <a:ext cx="7003219" cy="516598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Lösung B: ein Regenbogen-Zebrastreifen </a:t>
            </a:r>
            <a:br>
              <a:rPr lang="de-DE" sz="2400" b="0" i="0" u="none" strike="noStrike" cap="none" dirty="0">
                <a:solidFill>
                  <a:schemeClr val="dk1"/>
                </a:solidFill>
                <a:latin typeface="Arial"/>
                <a:ea typeface="Arial"/>
                <a:cs typeface="Arial"/>
                <a:sym typeface="Arial"/>
              </a:rPr>
            </a:br>
            <a:br>
              <a:rPr lang="de-DE" sz="8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Gestaltung 2019 anlässlich der </a:t>
            </a:r>
            <a:r>
              <a:rPr lang="de-DE" sz="1400" b="0" i="0" u="none" strike="noStrike" cap="none" dirty="0" err="1">
                <a:solidFill>
                  <a:schemeClr val="dk1"/>
                </a:solidFill>
                <a:latin typeface="Arial"/>
                <a:ea typeface="Arial"/>
                <a:cs typeface="Arial"/>
                <a:sym typeface="Arial"/>
              </a:rPr>
              <a:t>EuroPride</a:t>
            </a:r>
            <a:endParaRPr sz="14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endParaRPr sz="1100" b="0" i="0" u="none" strike="noStrike" cap="none" dirty="0">
              <a:solidFill>
                <a:schemeClr val="dk1"/>
              </a:solidFill>
              <a:latin typeface="Arial"/>
              <a:ea typeface="Arial"/>
              <a:cs typeface="Arial"/>
              <a:sym typeface="Arial"/>
            </a:endParaRPr>
          </a:p>
          <a:p>
            <a:pPr marL="0" marR="0" lvl="0" indent="0" algn="l" rtl="0">
              <a:lnSpc>
                <a:spcPct val="120000"/>
              </a:lnSpc>
              <a:spcBef>
                <a:spcPts val="875"/>
              </a:spcBef>
              <a:spcAft>
                <a:spcPts val="0"/>
              </a:spcAft>
              <a:buNone/>
            </a:pPr>
            <a:r>
              <a:rPr lang="de-DE" sz="1100" b="0" i="0" u="none" strike="noStrike" cap="none" dirty="0">
                <a:solidFill>
                  <a:schemeClr val="dk1"/>
                </a:solidFill>
                <a:latin typeface="Arial"/>
                <a:ea typeface="Arial"/>
                <a:cs typeface="Arial"/>
                <a:sym typeface="Arial"/>
              </a:rPr>
              <a:t>Quelle Foto: Facebook/Stadt Wien; veröffentlicht auf </a:t>
            </a:r>
            <a:r>
              <a:rPr lang="de-DE" sz="11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www.derstandard.at/story/2000104455943/wiener-zebrastreifen-erstrahlt-als-regenbogen</a:t>
            </a:r>
            <a:endParaRPr sz="1100" dirty="0">
              <a:solidFill>
                <a:schemeClr val="dk1"/>
              </a:solidFill>
            </a:endParaRPr>
          </a:p>
          <a:p>
            <a:pPr>
              <a:lnSpc>
                <a:spcPct val="120000"/>
              </a:lnSpc>
              <a:spcBef>
                <a:spcPts val="875"/>
              </a:spcBef>
            </a:pPr>
            <a:r>
              <a:rPr lang="de-DE" sz="1400" b="0" i="0" u="none" strike="noStrike" cap="none" dirty="0">
                <a:solidFill>
                  <a:srgbClr val="000000"/>
                </a:solidFill>
                <a:latin typeface="Arial"/>
                <a:ea typeface="Arial"/>
                <a:cs typeface="Arial"/>
                <a:sym typeface="Arial"/>
              </a:rPr>
              <a:t>Es gibt aber auch </a:t>
            </a:r>
            <a:r>
              <a:rPr lang="de-DE" sz="1400" b="0" i="0" u="none" strike="noStrike" cap="none" dirty="0" err="1">
                <a:solidFill>
                  <a:srgbClr val="000000"/>
                </a:solidFill>
                <a:latin typeface="Arial"/>
                <a:ea typeface="Arial"/>
                <a:cs typeface="Arial"/>
                <a:sym typeface="Arial"/>
              </a:rPr>
              <a:t>trans</a:t>
            </a:r>
            <a:r>
              <a:rPr lang="de-DE" sz="1400" b="0" i="0" u="none" strike="noStrike" cap="none" dirty="0">
                <a:solidFill>
                  <a:srgbClr val="000000"/>
                </a:solidFill>
                <a:latin typeface="Arial"/>
                <a:ea typeface="Arial"/>
                <a:cs typeface="Arial"/>
                <a:sym typeface="Arial"/>
              </a:rPr>
              <a:t> Zebrastreifen in blau-rosa-weiß, z. B. zwischen Museumsquartier und Volkstheater. </a:t>
            </a:r>
            <a:br>
              <a:rPr lang="de-DE" sz="1400" b="0" i="0" u="none" strike="noStrike" cap="none" dirty="0">
                <a:solidFill>
                  <a:srgbClr val="000000"/>
                </a:solidFill>
                <a:latin typeface="Arial"/>
                <a:ea typeface="Arial"/>
                <a:cs typeface="Arial"/>
                <a:sym typeface="Arial"/>
              </a:rPr>
            </a:br>
            <a:r>
              <a:rPr lang="de-DE" sz="1100" b="0" i="0" u="none" strike="noStrike" cap="none" dirty="0">
                <a:solidFill>
                  <a:srgbClr val="000000"/>
                </a:solidFill>
                <a:latin typeface="Arial"/>
                <a:ea typeface="Arial"/>
                <a:cs typeface="Arial"/>
                <a:sym typeface="Arial"/>
              </a:rPr>
              <a:t>Ein Bild findet sich auf </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derstandard.at/</a:t>
            </a:r>
            <a:r>
              <a:rPr lang="de-DE" sz="1100" b="0" i="0" u="sng"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story</a:t>
            </a:r>
            <a:r>
              <a:rPr lang="de-DE" sz="11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/2000140971609/transzebrastreifen-zeichen-gegen-diskriminierung</a:t>
            </a:r>
            <a:endParaRPr lang="de-DE" sz="1100" dirty="0"/>
          </a:p>
        </p:txBody>
      </p:sp>
      <p:pic>
        <p:nvPicPr>
          <p:cNvPr id="427" name="Google Shape;427;p3"/>
          <p:cNvPicPr preferRelativeResize="0"/>
          <p:nvPr/>
        </p:nvPicPr>
        <p:blipFill rotWithShape="1">
          <a:blip r:embed="rId5">
            <a:alphaModFix/>
          </a:blip>
          <a:srcRect/>
          <a:stretch/>
        </p:blipFill>
        <p:spPr>
          <a:xfrm>
            <a:off x="1403648" y="2420888"/>
            <a:ext cx="4406948" cy="241711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444" name="Google Shape;444;p5"/>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45" name="Google Shape;445;p5"/>
          <p:cNvSpPr/>
          <p:nvPr/>
        </p:nvSpPr>
        <p:spPr>
          <a:xfrm>
            <a:off x="1763688" y="1700808"/>
            <a:ext cx="5976665" cy="27680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1100" b="0" i="0" u="none" strike="noStrike" cap="none">
                <a:solidFill>
                  <a:schemeClr val="dk1"/>
                </a:solidFill>
                <a:latin typeface="Arial"/>
                <a:ea typeface="Arial"/>
                <a:cs typeface="Arial"/>
                <a:sym typeface="Arial"/>
              </a:rPr>
              <a:t>…</a:t>
            </a:r>
            <a:endParaRPr/>
          </a:p>
        </p:txBody>
      </p:sp>
      <p:sp>
        <p:nvSpPr>
          <p:cNvPr id="446" name="Google Shape;446;p5"/>
          <p:cNvSpPr txBox="1"/>
          <p:nvPr/>
        </p:nvSpPr>
        <p:spPr>
          <a:xfrm>
            <a:off x="917820" y="1510061"/>
            <a:ext cx="7128900" cy="4693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Eine Ampel in Regenbogenfarben gibt es nicht, dafür aber ein Wiener Ampelpärchen (erstmals anlässlich des Eurovision Song Contests und des Life Balls im Mai 2015):</a:t>
            </a:r>
            <a:endParaRPr dirty="0"/>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dirty="0"/>
              <a:t>g</a:t>
            </a:r>
            <a:r>
              <a:rPr lang="de-DE" sz="1400" b="0" i="0" u="none" strike="noStrike" cap="none" dirty="0">
                <a:solidFill>
                  <a:srgbClr val="000000"/>
                </a:solidFill>
                <a:latin typeface="Arial"/>
                <a:ea typeface="Arial"/>
                <a:cs typeface="Arial"/>
                <a:sym typeface="Arial"/>
              </a:rPr>
              <a:t>leichgeschlechtliche Ampelpärchen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dirty="0">
                <a:solidFill>
                  <a:schemeClr val="tx1"/>
                </a:solidFill>
                <a:latin typeface="Arial"/>
                <a:ea typeface="Arial"/>
                <a:cs typeface="Arial"/>
                <a:sym typeface="Arial"/>
              </a:rPr>
              <a:t>Quellen: </a:t>
            </a:r>
            <a:r>
              <a:rPr lang="de-DE" sz="11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wien.gv.at/verkehr/</a:t>
            </a:r>
            <a:r>
              <a:rPr lang="de-DE" sz="1100" b="0" i="0" u="sng" strike="noStrike" cap="non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ampeln</a:t>
            </a:r>
            <a:r>
              <a:rPr lang="de-DE" sz="11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/neue-ampelsymbole.html</a:t>
            </a:r>
            <a:r>
              <a:rPr lang="de-DE" sz="1100" b="0" i="0" u="none" strike="noStrike" cap="none" dirty="0">
                <a:solidFill>
                  <a:schemeClr val="tx1"/>
                </a:solidFill>
                <a:latin typeface="Arial"/>
                <a:ea typeface="Arial"/>
                <a:cs typeface="Arial"/>
                <a:sym typeface="Arial"/>
              </a:rPr>
              <a:t>; </a:t>
            </a:r>
            <a:r>
              <a:rPr lang="de-DE" sz="1100" u="sng" dirty="0">
                <a:solidFill>
                  <a:schemeClr val="tx1"/>
                </a:solidFill>
              </a:rPr>
              <a:t>derstandard.at/</a:t>
            </a:r>
            <a:r>
              <a:rPr lang="de-DE" sz="1100" u="sng" dirty="0" err="1">
                <a:solidFill>
                  <a:schemeClr val="tx1"/>
                </a:solidFill>
              </a:rPr>
              <a:t>story</a:t>
            </a:r>
            <a:r>
              <a:rPr lang="de-DE" sz="1100" u="sng" dirty="0">
                <a:solidFill>
                  <a:schemeClr val="tx1"/>
                </a:solidFill>
              </a:rPr>
              <a:t>/2000112595148/wiener-</a:t>
            </a:r>
            <a:r>
              <a:rPr lang="de-DE" sz="1100" u="sng" dirty="0" err="1">
                <a:solidFill>
                  <a:schemeClr val="tx1"/>
                </a:solidFill>
              </a:rPr>
              <a:t>ampelpaerchen</a:t>
            </a:r>
            <a:r>
              <a:rPr lang="de-DE" sz="1100" u="sng" dirty="0">
                <a:solidFill>
                  <a:schemeClr val="tx1"/>
                </a:solidFill>
              </a:rPr>
              <a:t>-shop-sperrt-zu;</a:t>
            </a:r>
            <a:r>
              <a:rPr lang="de-DE" sz="1100" b="0" i="0" u="none" strike="noStrike" cap="none" dirty="0">
                <a:solidFill>
                  <a:schemeClr val="tx1"/>
                </a:solidFill>
                <a:latin typeface="Arial"/>
                <a:ea typeface="Arial"/>
                <a:cs typeface="Arial"/>
                <a:sym typeface="Arial"/>
              </a:rPr>
              <a:t> Foto von János </a:t>
            </a:r>
            <a:r>
              <a:rPr lang="de-DE" sz="1100" b="0" i="0" u="none" strike="noStrike" cap="none" dirty="0" err="1">
                <a:solidFill>
                  <a:schemeClr val="tx1"/>
                </a:solidFill>
                <a:latin typeface="Arial"/>
                <a:ea typeface="Arial"/>
                <a:cs typeface="Arial"/>
                <a:sym typeface="Arial"/>
              </a:rPr>
              <a:t>Korom</a:t>
            </a:r>
            <a:r>
              <a:rPr lang="de-DE" sz="1100" b="0" i="0" u="none" strike="noStrike" cap="none" dirty="0">
                <a:solidFill>
                  <a:schemeClr val="tx1"/>
                </a:solidFill>
                <a:latin typeface="Arial"/>
                <a:ea typeface="Arial"/>
                <a:cs typeface="Arial"/>
                <a:sym typeface="Arial"/>
              </a:rPr>
              <a:t>: </a:t>
            </a:r>
            <a:r>
              <a:rPr lang="de-DE" sz="1100" b="0" i="0" u="none"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flickr.com/</a:t>
            </a:r>
            <a:r>
              <a:rPr lang="de-DE" sz="1100" b="0" i="0" u="none"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photos</a:t>
            </a:r>
            <a:r>
              <a:rPr lang="de-DE" sz="1100" b="0" i="0" u="none"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de-DE" sz="1100" b="0" i="0" u="none" strike="noStrike" cap="non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korom</a:t>
            </a:r>
            <a:r>
              <a:rPr lang="de-DE" sz="1100" b="0" i="0" u="none"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/17824646812</a:t>
            </a:r>
            <a:endParaRPr sz="1100" b="0" i="0" u="none" strike="noStrike" cap="none" dirty="0">
              <a:solidFill>
                <a:schemeClr val="tx1"/>
              </a:solidFill>
              <a:latin typeface="Arial"/>
              <a:ea typeface="Arial"/>
              <a:cs typeface="Arial"/>
              <a:sym typeface="Arial"/>
            </a:endParaRPr>
          </a:p>
        </p:txBody>
      </p:sp>
      <p:pic>
        <p:nvPicPr>
          <p:cNvPr id="3" name="Grafik 2">
            <a:extLst>
              <a:ext uri="{FF2B5EF4-FFF2-40B4-BE49-F238E27FC236}">
                <a16:creationId xmlns:a16="http://schemas.microsoft.com/office/drawing/2014/main" id="{05EA67E9-26A3-4223-A0C0-E390E948A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8682" y="2574760"/>
            <a:ext cx="4060680" cy="3031707"/>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455" name="Google Shape;455;p6"/>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6" name="Google Shape;456;p6"/>
          <p:cNvSpPr txBox="1"/>
          <p:nvPr/>
        </p:nvSpPr>
        <p:spPr>
          <a:xfrm>
            <a:off x="1187624" y="1707909"/>
            <a:ext cx="6744025" cy="463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a:solidFill>
                  <a:srgbClr val="000000"/>
                </a:solidFill>
                <a:latin typeface="Arial"/>
                <a:ea typeface="Arial"/>
                <a:cs typeface="Arial"/>
                <a:sym typeface="Arial"/>
              </a:rPr>
              <a:t>Regenbogenflaggen finden sich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jedes Jahr im Pride </a:t>
            </a:r>
            <a:r>
              <a:rPr lang="de-DE" sz="1400" b="0" i="0" u="none" strike="noStrike" cap="none" dirty="0" err="1">
                <a:solidFill>
                  <a:srgbClr val="000000"/>
                </a:solidFill>
                <a:latin typeface="Arial"/>
                <a:ea typeface="Arial"/>
                <a:cs typeface="Arial"/>
                <a:sym typeface="Arial"/>
              </a:rPr>
              <a:t>Month</a:t>
            </a:r>
            <a:r>
              <a:rPr lang="de-DE" sz="1400" b="0" i="0" u="none" strike="noStrike" cap="none" dirty="0">
                <a:solidFill>
                  <a:srgbClr val="000000"/>
                </a:solidFill>
                <a:latin typeface="Arial"/>
                <a:ea typeface="Arial"/>
                <a:cs typeface="Arial"/>
                <a:sym typeface="Arial"/>
              </a:rPr>
              <a:t> (Juni)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auf Wiener Straßenbahnen und </a:t>
            </a:r>
            <a:br>
              <a:rPr lang="de-DE" sz="1400" b="0" i="0" u="none" strike="noStrike" cap="none" dirty="0">
                <a:solidFill>
                  <a:srgbClr val="000000"/>
                </a:solidFill>
                <a:latin typeface="Arial"/>
                <a:ea typeface="Arial"/>
                <a:cs typeface="Arial"/>
                <a:sym typeface="Arial"/>
              </a:rPr>
            </a:br>
            <a:r>
              <a:rPr lang="de-DE" sz="1400" b="0" i="0" u="none" strike="noStrike" cap="none" dirty="0">
                <a:solidFill>
                  <a:srgbClr val="000000"/>
                </a:solidFill>
                <a:latin typeface="Arial"/>
                <a:ea typeface="Arial"/>
                <a:cs typeface="Arial"/>
                <a:sym typeface="Arial"/>
              </a:rPr>
              <a:t>auf öffentlichen Gebäuden.</a:t>
            </a:r>
            <a:endParaRPr dirty="0"/>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400"/>
              <a:buFont typeface="Times New Roman"/>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100"/>
              <a:buFont typeface="Times New Roman"/>
              <a:buNone/>
            </a:pP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de-DE" sz="1100" dirty="0"/>
              <a:t>Bildq</a:t>
            </a:r>
            <a:r>
              <a:rPr lang="de-DE" sz="1100" b="0" i="0" u="none" strike="noStrike" cap="none" dirty="0">
                <a:solidFill>
                  <a:srgbClr val="000000"/>
                </a:solidFill>
                <a:latin typeface="Arial"/>
                <a:ea typeface="Arial"/>
                <a:cs typeface="Arial"/>
                <a:sym typeface="Arial"/>
              </a:rPr>
              <a:t>uelle: </a:t>
            </a:r>
            <a:r>
              <a:rPr lang="de-DE" sz="11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facebook.com/</a:t>
            </a:r>
            <a:r>
              <a:rPr lang="de-DE" sz="1100" b="0" i="0" u="sng" strike="noStrike" cap="non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wienerlinien</a:t>
            </a:r>
            <a:r>
              <a:rPr lang="de-DE" sz="11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cap="non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posts</a:t>
            </a:r>
            <a:r>
              <a:rPr lang="de-DE" sz="11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/pfbid0ix9LiD1bwf4bsbgqYvKEG28Ys6g2pp3MXrcq7qCnMrkSVdbs8y6JfMZmx65HWu9Hl </a:t>
            </a:r>
            <a:endParaRPr sz="1100" b="0" i="0" u="none" strike="noStrike" cap="none" dirty="0">
              <a:solidFill>
                <a:schemeClr val="tx1"/>
              </a:solidFill>
              <a:latin typeface="Arial"/>
              <a:ea typeface="Arial"/>
              <a:cs typeface="Arial"/>
              <a:sym typeface="Arial"/>
            </a:endParaRPr>
          </a:p>
        </p:txBody>
      </p:sp>
      <p:pic>
        <p:nvPicPr>
          <p:cNvPr id="457" name="Google Shape;457;p6"/>
          <p:cNvPicPr preferRelativeResize="0"/>
          <p:nvPr/>
        </p:nvPicPr>
        <p:blipFill rotWithShape="1">
          <a:blip r:embed="rId4">
            <a:alphaModFix/>
          </a:blip>
          <a:srcRect/>
          <a:stretch/>
        </p:blipFill>
        <p:spPr>
          <a:xfrm>
            <a:off x="4499992" y="1340768"/>
            <a:ext cx="3341171" cy="41764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3"/>
          <p:cNvSpPr/>
          <p:nvPr/>
        </p:nvSpPr>
        <p:spPr>
          <a:xfrm>
            <a:off x="612204" y="5080992"/>
            <a:ext cx="3743325" cy="7620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sp>
        <p:nvSpPr>
          <p:cNvPr id="464" name="Google Shape;464;p43"/>
          <p:cNvSpPr txBox="1"/>
          <p:nvPr/>
        </p:nvSpPr>
        <p:spPr>
          <a:xfrm>
            <a:off x="683642" y="4364236"/>
            <a:ext cx="3600450" cy="611188"/>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A  Frauenzimmer</a:t>
            </a:r>
            <a:endParaRPr/>
          </a:p>
        </p:txBody>
      </p:sp>
      <p:sp>
        <p:nvSpPr>
          <p:cNvPr id="465" name="Google Shape;465;p43"/>
          <p:cNvSpPr txBox="1"/>
          <p:nvPr/>
        </p:nvSpPr>
        <p:spPr>
          <a:xfrm>
            <a:off x="683642" y="5156399"/>
            <a:ext cx="3600450" cy="612775"/>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C  Löwenherz </a:t>
            </a:r>
            <a:endParaRPr/>
          </a:p>
        </p:txBody>
      </p:sp>
      <p:sp>
        <p:nvSpPr>
          <p:cNvPr id="466" name="Google Shape;466;p43"/>
          <p:cNvSpPr txBox="1"/>
          <p:nvPr/>
        </p:nvSpPr>
        <p:spPr>
          <a:xfrm>
            <a:off x="4715892" y="5156399"/>
            <a:ext cx="3600450" cy="611187"/>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rgbClr val="FFFFFF"/>
                </a:solidFill>
                <a:latin typeface="Arial"/>
                <a:ea typeface="Arial"/>
                <a:cs typeface="Arial"/>
                <a:sym typeface="Arial"/>
              </a:rPr>
              <a:t>D o*books</a:t>
            </a:r>
            <a:endParaRPr sz="2400">
              <a:solidFill>
                <a:srgbClr val="FFFFFF"/>
              </a:solidFill>
              <a:latin typeface="Arial"/>
              <a:ea typeface="Arial"/>
              <a:cs typeface="Arial"/>
              <a:sym typeface="Arial"/>
            </a:endParaRPr>
          </a:p>
        </p:txBody>
      </p:sp>
      <p:sp>
        <p:nvSpPr>
          <p:cNvPr id="467" name="Google Shape;467;p43"/>
          <p:cNvSpPr txBox="1"/>
          <p:nvPr/>
        </p:nvSpPr>
        <p:spPr>
          <a:xfrm>
            <a:off x="683642" y="2924944"/>
            <a:ext cx="7632700" cy="1223392"/>
          </a:xfrm>
          <a:prstGeom prst="rect">
            <a:avLst/>
          </a:prstGeom>
          <a:solidFill>
            <a:srgbClr val="8C7FAB"/>
          </a:solidFill>
          <a:ln>
            <a:noFill/>
          </a:ln>
        </p:spPr>
        <p:txBody>
          <a:bodyPr spcFirstLastPara="1" wrap="square" lIns="90000" tIns="46800" rIns="90000" bIns="46800" anchor="ctr" anchorCtr="0">
            <a:noAutofit/>
          </a:bodyPr>
          <a:lstStyle/>
          <a:p>
            <a:pPr marL="0" marR="0" lvl="0" indent="0" algn="ctr" rtl="0">
              <a:spcBef>
                <a:spcPts val="0"/>
              </a:spcBef>
              <a:spcAft>
                <a:spcPts val="0"/>
              </a:spcAft>
              <a:buClr>
                <a:schemeClr val="lt1"/>
              </a:buClr>
              <a:buSzPts val="2400"/>
              <a:buFont typeface="Times New Roman"/>
              <a:buNone/>
            </a:pPr>
            <a:r>
              <a:rPr lang="de-DE" sz="2400">
                <a:solidFill>
                  <a:schemeClr val="lt1"/>
                </a:solidFill>
                <a:latin typeface="Arial"/>
                <a:ea typeface="Arial"/>
                <a:cs typeface="Arial"/>
                <a:sym typeface="Arial"/>
              </a:rPr>
              <a:t>Welche Buchhandlung ist Mitorganisatorin der </a:t>
            </a:r>
            <a:endParaRPr/>
          </a:p>
          <a:p>
            <a:pPr marL="0" marR="0" lvl="0" indent="0" algn="ctr" rtl="0">
              <a:spcBef>
                <a:spcPts val="0"/>
              </a:spcBef>
              <a:spcAft>
                <a:spcPts val="0"/>
              </a:spcAft>
              <a:buClr>
                <a:schemeClr val="lt1"/>
              </a:buClr>
              <a:buSzPts val="2400"/>
              <a:buFont typeface="Times New Roman"/>
              <a:buNone/>
            </a:pPr>
            <a:r>
              <a:rPr lang="de-DE" sz="2400">
                <a:solidFill>
                  <a:schemeClr val="lt1"/>
                </a:solidFill>
                <a:latin typeface="Arial"/>
                <a:ea typeface="Arial"/>
                <a:cs typeface="Arial"/>
                <a:sym typeface="Arial"/>
              </a:rPr>
              <a:t>Queerfilmnacht Wien? </a:t>
            </a:r>
            <a:endParaRPr sz="2400">
              <a:solidFill>
                <a:srgbClr val="FFFFFF"/>
              </a:solidFill>
              <a:latin typeface="Arial"/>
              <a:ea typeface="Arial"/>
              <a:cs typeface="Arial"/>
              <a:sym typeface="Arial"/>
            </a:endParaRPr>
          </a:p>
        </p:txBody>
      </p:sp>
      <p:sp>
        <p:nvSpPr>
          <p:cNvPr id="468" name="Google Shape;468;p43"/>
          <p:cNvSpPr txBox="1"/>
          <p:nvPr/>
        </p:nvSpPr>
        <p:spPr>
          <a:xfrm>
            <a:off x="4715892" y="4364236"/>
            <a:ext cx="3600450" cy="611188"/>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a:solidFill>
                <a:srgbClr val="000000"/>
              </a:solidFill>
              <a:latin typeface="Tahoma"/>
              <a:ea typeface="Tahoma"/>
              <a:cs typeface="Tahoma"/>
              <a:sym typeface="Tahoma"/>
            </a:endParaRPr>
          </a:p>
          <a:p>
            <a:pPr marL="0" marR="0" lvl="0" indent="0" algn="l" rtl="0">
              <a:spcBef>
                <a:spcPts val="0"/>
              </a:spcBef>
              <a:spcAft>
                <a:spcPts val="0"/>
              </a:spcAft>
              <a:buNone/>
            </a:pPr>
            <a:r>
              <a:rPr lang="de-DE" sz="2400">
                <a:solidFill>
                  <a:schemeClr val="lt1"/>
                </a:solidFill>
                <a:latin typeface="Arial"/>
                <a:ea typeface="Arial"/>
                <a:cs typeface="Arial"/>
                <a:sym typeface="Arial"/>
              </a:rPr>
              <a:t>B ChickLit</a:t>
            </a:r>
            <a:endParaRPr sz="2400">
              <a:solidFill>
                <a:schemeClr val="lt1"/>
              </a:solidFill>
              <a:latin typeface="Arial"/>
              <a:ea typeface="Arial"/>
              <a:cs typeface="Arial"/>
              <a:sym typeface="Arial"/>
            </a:endParaRPr>
          </a:p>
        </p:txBody>
      </p:sp>
      <p:pic>
        <p:nvPicPr>
          <p:cNvPr id="9" name="Grafik 8">
            <a:extLst>
              <a:ext uri="{FF2B5EF4-FFF2-40B4-BE49-F238E27FC236}">
                <a16:creationId xmlns:a16="http://schemas.microsoft.com/office/drawing/2014/main" id="{82CCCB1F-7769-4113-AE23-29A8517ADC16}"/>
              </a:ext>
            </a:extLst>
          </p:cNvPr>
          <p:cNvPicPr>
            <a:picLocks noChangeAspect="1"/>
          </p:cNvPicPr>
          <p:nvPr/>
        </p:nvPicPr>
        <p:blipFill>
          <a:blip r:embed="rId4"/>
          <a:stretch/>
        </p:blipFill>
        <p:spPr bwMode="auto">
          <a:xfrm>
            <a:off x="3719419" y="1181955"/>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63"/>
                                        </p:tgtEl>
                                        <p:attrNameLst>
                                          <p:attrName>style.visibility</p:attrName>
                                        </p:attrNameLst>
                                      </p:cBhvr>
                                      <p:to>
                                        <p:strVal val="visible"/>
                                      </p:to>
                                    </p:set>
                                    <p:anim calcmode="lin" valueType="num">
                                      <p:cBhvr additive="base">
                                        <p:cTn id="14" dur="500"/>
                                        <p:tgtEl>
                                          <p:spTgt spid="4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4"/>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476" name="Google Shape;476;p44"/>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7" name="Google Shape;477;p44"/>
          <p:cNvSpPr/>
          <p:nvPr/>
        </p:nvSpPr>
        <p:spPr>
          <a:xfrm>
            <a:off x="1187624" y="1352338"/>
            <a:ext cx="6775969" cy="5184456"/>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de-DE" sz="2400" b="1" dirty="0">
                <a:solidFill>
                  <a:schemeClr val="dk1"/>
                </a:solidFill>
                <a:latin typeface="Arial"/>
                <a:ea typeface="Arial"/>
                <a:cs typeface="Arial"/>
                <a:sym typeface="Arial"/>
              </a:rPr>
              <a:t>Lösung C:</a:t>
            </a:r>
            <a:r>
              <a:rPr lang="de-DE" sz="2400" dirty="0">
                <a:solidFill>
                  <a:schemeClr val="dk1"/>
                </a:solidFill>
                <a:latin typeface="Arial"/>
                <a:ea typeface="Arial"/>
                <a:cs typeface="Arial"/>
                <a:sym typeface="Arial"/>
              </a:rPr>
              <a:t> </a:t>
            </a:r>
            <a:r>
              <a:rPr lang="de-DE" sz="2400" b="1" dirty="0">
                <a:solidFill>
                  <a:schemeClr val="dk1"/>
                </a:solidFill>
                <a:latin typeface="Arial"/>
                <a:ea typeface="Arial"/>
                <a:cs typeface="Arial"/>
                <a:sym typeface="Arial"/>
              </a:rPr>
              <a:t>Löwenherz</a:t>
            </a:r>
            <a:r>
              <a:rPr lang="de-DE" sz="2400" dirty="0">
                <a:solidFill>
                  <a:schemeClr val="dk1"/>
                </a:solidFill>
                <a:latin typeface="Arial"/>
                <a:ea typeface="Arial"/>
                <a:cs typeface="Arial"/>
                <a:sym typeface="Arial"/>
              </a:rPr>
              <a:t> </a:t>
            </a:r>
            <a:br>
              <a:rPr lang="de-DE" sz="2400" dirty="0">
                <a:solidFill>
                  <a:schemeClr val="dk1"/>
                </a:solidFill>
                <a:latin typeface="Arial"/>
                <a:ea typeface="Arial"/>
                <a:cs typeface="Arial"/>
                <a:sym typeface="Arial"/>
              </a:rPr>
            </a:br>
            <a:br>
              <a:rPr lang="de-DE" sz="1400" dirty="0">
                <a:solidFill>
                  <a:schemeClr val="dk1"/>
                </a:solidFill>
                <a:latin typeface="Arial"/>
                <a:ea typeface="Arial"/>
                <a:cs typeface="Arial"/>
                <a:sym typeface="Arial"/>
              </a:rPr>
            </a:br>
            <a:r>
              <a:rPr lang="de-DE" sz="1400" b="0" i="0" u="none" strike="noStrike" dirty="0">
                <a:solidFill>
                  <a:srgbClr val="000000"/>
                </a:solidFill>
                <a:latin typeface="Arial"/>
                <a:ea typeface="Arial"/>
                <a:cs typeface="Arial"/>
                <a:sym typeface="Arial"/>
              </a:rPr>
              <a:t>In Kooperation mit der Buchhandlung Löwenherz zeigt das Votiv-Kino in Wien seit 2020 jeden Monat einen queeren Film. </a:t>
            </a:r>
            <a:endParaRPr dirty="0"/>
          </a:p>
          <a:p>
            <a:pPr marL="0" marR="0" lvl="0" indent="0" algn="l" rtl="0">
              <a:lnSpc>
                <a:spcPct val="120000"/>
              </a:lnSpc>
              <a:spcBef>
                <a:spcPts val="875"/>
              </a:spcBef>
              <a:spcAft>
                <a:spcPts val="0"/>
              </a:spcAft>
              <a:buNone/>
            </a:pPr>
            <a:r>
              <a:rPr lang="de-DE" sz="1400" b="0" i="0" u="none" strike="noStrike" dirty="0">
                <a:solidFill>
                  <a:srgbClr val="000000"/>
                </a:solidFill>
                <a:latin typeface="Arial"/>
                <a:ea typeface="Arial"/>
                <a:cs typeface="Arial"/>
                <a:sym typeface="Arial"/>
              </a:rPr>
              <a:t>Die Buchhandlung Löwenherz befindet sich im 9. Bezirk und wurde 1993 als erste schwul-lesbische Buchhandlung in Wien eröffnet.</a:t>
            </a:r>
            <a:br>
              <a:rPr lang="de-DE" sz="1400" b="0" i="0" u="none" strike="noStrike" dirty="0">
                <a:solidFill>
                  <a:srgbClr val="000000"/>
                </a:solidFill>
                <a:latin typeface="Arial"/>
                <a:ea typeface="Arial"/>
                <a:cs typeface="Arial"/>
                <a:sym typeface="Arial"/>
              </a:rPr>
            </a:br>
            <a:br>
              <a:rPr lang="de-DE" sz="1800" b="0" i="0" u="none" strike="noStrike" dirty="0">
                <a:solidFill>
                  <a:srgbClr val="000000"/>
                </a:solidFill>
                <a:latin typeface="Arial"/>
                <a:ea typeface="Arial"/>
                <a:cs typeface="Arial"/>
                <a:sym typeface="Arial"/>
              </a:rPr>
            </a:br>
            <a:endParaRPr sz="1800" b="0" i="0" u="none" strike="noStrik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800" b="0" i="0" u="none" strike="noStrik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800"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800" b="0" i="0" u="none" strike="noStrik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1800"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endParaRPr sz="800" b="0" i="0" u="none" strike="noStrike" dirty="0">
              <a:solidFill>
                <a:srgbClr val="000000"/>
              </a:solidFill>
              <a:latin typeface="Arial"/>
              <a:ea typeface="Arial"/>
              <a:cs typeface="Arial"/>
              <a:sym typeface="Arial"/>
            </a:endParaRPr>
          </a:p>
          <a:p>
            <a:pPr marL="0" marR="0" lvl="0" indent="0" algn="l" rtl="0">
              <a:lnSpc>
                <a:spcPct val="120000"/>
              </a:lnSpc>
              <a:spcBef>
                <a:spcPts val="875"/>
              </a:spcBef>
              <a:spcAft>
                <a:spcPts val="0"/>
              </a:spcAft>
              <a:buNone/>
            </a:pPr>
            <a:r>
              <a:rPr lang="de-DE" sz="1100" b="0" i="0" u="none" strike="noStrike" dirty="0">
                <a:solidFill>
                  <a:srgbClr val="000000"/>
                </a:solidFill>
                <a:latin typeface="Arial"/>
                <a:ea typeface="Arial"/>
                <a:cs typeface="Arial"/>
                <a:sym typeface="Arial"/>
              </a:rPr>
              <a:t>Quellen: </a:t>
            </a:r>
            <a:r>
              <a:rPr lang="de-DE" sz="11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de.wikipedia.org/</a:t>
            </a:r>
            <a:r>
              <a:rPr lang="de-DE" sz="1100" b="0" i="0" u="sng" strike="noStrik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wiki</a:t>
            </a:r>
            <a:r>
              <a:rPr lang="de-DE" sz="11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100" b="0" i="0" u="sng" strike="noStrik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Berg_und_Löwenherz</a:t>
            </a:r>
            <a:r>
              <a:rPr lang="de-DE" sz="1100" b="0" i="0" u="none" strike="noStrike" dirty="0">
                <a:solidFill>
                  <a:srgbClr val="000000"/>
                </a:solidFill>
                <a:latin typeface="Arial"/>
                <a:ea typeface="Arial"/>
                <a:cs typeface="Arial"/>
                <a:sym typeface="Arial"/>
              </a:rPr>
              <a:t>; </a:t>
            </a:r>
            <a:r>
              <a:rPr lang="de-DE" sz="1100" u="sng" dirty="0"/>
              <a:t>loewenherz.at</a:t>
            </a:r>
            <a:r>
              <a:rPr lang="de-DE" sz="1100" b="0" i="0" u="none" strike="noStrike" dirty="0">
                <a:solidFill>
                  <a:srgbClr val="000000"/>
                </a:solidFill>
                <a:latin typeface="Arial"/>
                <a:ea typeface="Arial"/>
                <a:cs typeface="Arial"/>
                <a:sym typeface="Arial"/>
              </a:rPr>
              <a:t>; Bildquelle: </a:t>
            </a:r>
            <a:r>
              <a:rPr lang="de-DE" sz="1100" b="0" i="0" u="none"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facebook.com/</a:t>
            </a:r>
            <a:r>
              <a:rPr lang="de-DE" sz="1100" b="0" i="0" u="none" strike="noStrik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buchhand</a:t>
            </a:r>
            <a:br>
              <a:rPr lang="de-DE" sz="1100" b="0" i="0" u="none"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br>
            <a:r>
              <a:rPr lang="de-DE" sz="1100" b="0" i="0" u="none" strike="noStrik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lungloewenherz</a:t>
            </a:r>
            <a:r>
              <a:rPr lang="de-DE" sz="1100" b="0" i="0" u="none"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de-DE" sz="1100" b="0" i="0" u="none" strike="noStrike"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photos</a:t>
            </a:r>
            <a:r>
              <a:rPr lang="de-DE" sz="1100" b="0" i="0" u="none"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/pb.100064669902474.-2207520000/3832138480198098/?type=3</a:t>
            </a:r>
            <a:endParaRPr lang="de-DE" sz="1100" b="0" i="0" u="none" strike="noStrike" dirty="0">
              <a:solidFill>
                <a:schemeClr val="tx1"/>
              </a:solidFill>
              <a:latin typeface="Arial"/>
              <a:ea typeface="Arial"/>
              <a:cs typeface="Arial"/>
              <a:sym typeface="Arial"/>
            </a:endParaRPr>
          </a:p>
        </p:txBody>
      </p:sp>
      <p:pic>
        <p:nvPicPr>
          <p:cNvPr id="478" name="Google Shape;478;p44"/>
          <p:cNvPicPr preferRelativeResize="0"/>
          <p:nvPr/>
        </p:nvPicPr>
        <p:blipFill rotWithShape="1">
          <a:blip r:embed="rId5">
            <a:alphaModFix/>
          </a:blip>
          <a:srcRect/>
          <a:stretch/>
        </p:blipFill>
        <p:spPr>
          <a:xfrm>
            <a:off x="1290899" y="3400426"/>
            <a:ext cx="5001836" cy="2526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p:nvPr/>
        </p:nvSpPr>
        <p:spPr>
          <a:xfrm>
            <a:off x="814932" y="1680977"/>
            <a:ext cx="3888300" cy="391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1" i="0" u="none" strike="noStrike" dirty="0" err="1">
                <a:solidFill>
                  <a:srgbClr val="000000"/>
                </a:solidFill>
                <a:latin typeface="Arial"/>
                <a:ea typeface="Arial"/>
                <a:cs typeface="Arial"/>
                <a:sym typeface="Arial"/>
              </a:rPr>
              <a:t>ChickLit</a:t>
            </a:r>
            <a:r>
              <a:rPr lang="de-DE" sz="1400" b="1" i="0" u="none" strike="noStrike" dirty="0">
                <a:solidFill>
                  <a:srgbClr val="000000"/>
                </a:solidFill>
                <a:latin typeface="Arial"/>
                <a:ea typeface="Arial"/>
                <a:cs typeface="Arial"/>
                <a:sym typeface="Arial"/>
              </a:rPr>
              <a:t> </a:t>
            </a:r>
            <a:r>
              <a:rPr lang="de-DE" sz="1400" b="0" i="0" u="none" strike="noStrike" dirty="0">
                <a:solidFill>
                  <a:srgbClr val="000000"/>
                </a:solidFill>
                <a:latin typeface="Arial"/>
                <a:ea typeface="Arial"/>
                <a:cs typeface="Arial"/>
                <a:sym typeface="Arial"/>
              </a:rPr>
              <a:t>ist eine feministische Buchhandlung im 1. Bezirk in Wien. Unterstützt wird </a:t>
            </a:r>
            <a:r>
              <a:rPr lang="de-DE" sz="1400" b="0" i="0" u="none" strike="noStrike" dirty="0" err="1">
                <a:solidFill>
                  <a:srgbClr val="000000"/>
                </a:solidFill>
                <a:latin typeface="Arial"/>
                <a:ea typeface="Arial"/>
                <a:cs typeface="Arial"/>
                <a:sym typeface="Arial"/>
              </a:rPr>
              <a:t>ChickLit</a:t>
            </a:r>
            <a:r>
              <a:rPr lang="de-DE" sz="1400" b="0" i="0" u="none" strike="noStrike" dirty="0">
                <a:solidFill>
                  <a:srgbClr val="000000"/>
                </a:solidFill>
                <a:latin typeface="Arial"/>
                <a:ea typeface="Arial"/>
                <a:cs typeface="Arial"/>
                <a:sym typeface="Arial"/>
              </a:rPr>
              <a:t> vom Verein zur Förderung feministischer Projekte, welcher über 30 Jahre lang die Frauenzeitschrift AUF herausgegeben hat. In den ehemaligen Redaktionsräumen befindet sich nun </a:t>
            </a:r>
            <a:r>
              <a:rPr lang="de-DE" sz="1400" b="0" i="0" u="none" strike="noStrike" dirty="0" err="1">
                <a:solidFill>
                  <a:srgbClr val="000000"/>
                </a:solidFill>
                <a:latin typeface="Arial"/>
                <a:ea typeface="Arial"/>
                <a:cs typeface="Arial"/>
                <a:sym typeface="Arial"/>
              </a:rPr>
              <a:t>ChickLit</a:t>
            </a:r>
            <a:r>
              <a:rPr lang="de-DE" sz="1400" b="0" i="0" u="none" strike="noStrike" dirty="0">
                <a:solidFill>
                  <a:srgbClr val="000000"/>
                </a:solidFill>
                <a:latin typeface="Arial"/>
                <a:ea typeface="Arial"/>
                <a:cs typeface="Arial"/>
                <a:sym typeface="Arial"/>
              </a:rPr>
              <a:t>. </a:t>
            </a:r>
            <a:endParaRPr sz="1400" dirty="0">
              <a:solidFill>
                <a:schemeClr val="lt1"/>
              </a:solidFill>
              <a:latin typeface="Arial"/>
              <a:ea typeface="Arial"/>
              <a:cs typeface="Arial"/>
              <a:sym typeface="Arial"/>
            </a:endParaRPr>
          </a:p>
          <a:p>
            <a:pPr marL="0" marR="0" lvl="0" indent="0" algn="l" rtl="0">
              <a:spcBef>
                <a:spcPts val="800"/>
              </a:spcBef>
              <a:spcAft>
                <a:spcPts val="0"/>
              </a:spcAft>
              <a:buNone/>
            </a:pPr>
            <a:r>
              <a:rPr lang="de-DE" sz="1100" b="0" i="0" u="none" strike="noStrike" dirty="0">
                <a:solidFill>
                  <a:schemeClr val="tx1"/>
                </a:solidFill>
                <a:latin typeface="Arial"/>
                <a:ea typeface="Arial"/>
                <a:cs typeface="Arial"/>
                <a:sym typeface="Arial"/>
              </a:rPr>
              <a:t>Quellen: </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oe1.orf.at/</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artikel</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/296713/</a:t>
            </a:r>
            <a:r>
              <a:rPr lang="de-DE" sz="1100" b="0" i="0" u="sng" strike="noStrik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ChickLit</a:t>
            </a:r>
            <a:r>
              <a:rPr lang="de-DE" sz="1100" b="0" i="0" u="sng" strike="noStrik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-in-Wien</a:t>
            </a:r>
            <a:r>
              <a:rPr lang="de-DE" sz="1100" b="0" i="0" u="none" strike="noStrike" dirty="0">
                <a:solidFill>
                  <a:schemeClr val="tx1"/>
                </a:solidFill>
                <a:latin typeface="Arial"/>
                <a:ea typeface="Arial"/>
                <a:cs typeface="Arial"/>
                <a:sym typeface="Arial"/>
              </a:rPr>
              <a:t>; </a:t>
            </a:r>
            <a:r>
              <a:rPr lang="de-DE" sz="1100" b="0" i="0" u="sng"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chicklit.at/de</a:t>
            </a:r>
            <a:r>
              <a:rPr lang="de-DE" sz="1100" b="0" i="0" u="none" strike="noStrike" dirty="0">
                <a:solidFill>
                  <a:schemeClr val="tx1"/>
                </a:solidFill>
                <a:latin typeface="Arial"/>
                <a:ea typeface="Arial"/>
                <a:cs typeface="Arial"/>
                <a:sym typeface="Arial"/>
              </a:rPr>
              <a:t> </a:t>
            </a:r>
            <a:endParaRPr sz="1100" dirty="0">
              <a:solidFill>
                <a:schemeClr val="tx1"/>
              </a:solidFill>
              <a:latin typeface="Arial"/>
              <a:ea typeface="Arial"/>
              <a:cs typeface="Arial"/>
              <a:sym typeface="Arial"/>
            </a:endParaRPr>
          </a:p>
          <a:p>
            <a:pPr marL="0" marR="0" lvl="0" indent="0" algn="l" rtl="0">
              <a:spcBef>
                <a:spcPts val="800"/>
              </a:spcBef>
              <a:spcAft>
                <a:spcPts val="0"/>
              </a:spcAft>
              <a:buNone/>
            </a:pPr>
            <a:endParaRPr sz="1400" b="0" i="0" u="none" strike="noStrike" dirty="0">
              <a:solidFill>
                <a:schemeClr val="tx1"/>
              </a:solidFill>
              <a:latin typeface="Arial"/>
              <a:ea typeface="Arial"/>
              <a:cs typeface="Arial"/>
              <a:sym typeface="Arial"/>
            </a:endParaRPr>
          </a:p>
          <a:p>
            <a:pPr marL="0" marR="0" lvl="0" indent="0" algn="l" rtl="0">
              <a:spcBef>
                <a:spcPts val="800"/>
              </a:spcBef>
              <a:spcAft>
                <a:spcPts val="0"/>
              </a:spcAft>
              <a:buNone/>
            </a:pPr>
            <a:endParaRPr dirty="0">
              <a:solidFill>
                <a:schemeClr val="tx1"/>
              </a:solidFill>
            </a:endParaRPr>
          </a:p>
          <a:p>
            <a:pPr marL="0" marR="0" lvl="0" indent="0" algn="l" rtl="0">
              <a:spcBef>
                <a:spcPts val="800"/>
              </a:spcBef>
              <a:spcAft>
                <a:spcPts val="0"/>
              </a:spcAft>
              <a:buNone/>
            </a:pPr>
            <a:r>
              <a:rPr lang="de-DE" sz="1400" b="0" i="0" u="none" strike="noStrike" dirty="0">
                <a:solidFill>
                  <a:schemeClr val="tx1"/>
                </a:solidFill>
                <a:latin typeface="Arial"/>
                <a:ea typeface="Arial"/>
                <a:cs typeface="Arial"/>
                <a:sym typeface="Arial"/>
              </a:rPr>
              <a:t>Die Buchhandlung </a:t>
            </a:r>
            <a:r>
              <a:rPr lang="de-DE" sz="1400" b="1" i="0" u="none" strike="noStrike" dirty="0">
                <a:solidFill>
                  <a:schemeClr val="tx1"/>
                </a:solidFill>
                <a:latin typeface="Arial"/>
                <a:ea typeface="Arial"/>
                <a:cs typeface="Arial"/>
                <a:sym typeface="Arial"/>
              </a:rPr>
              <a:t>o*</a:t>
            </a:r>
            <a:r>
              <a:rPr lang="de-DE" sz="1400" b="1" i="0" u="none" strike="noStrike" dirty="0" err="1">
                <a:solidFill>
                  <a:schemeClr val="tx1"/>
                </a:solidFill>
                <a:latin typeface="Arial"/>
                <a:ea typeface="Arial"/>
                <a:cs typeface="Arial"/>
                <a:sym typeface="Arial"/>
              </a:rPr>
              <a:t>books</a:t>
            </a:r>
            <a:r>
              <a:rPr lang="de-DE" sz="1400" b="0" i="0" u="none" strike="noStrike" dirty="0">
                <a:solidFill>
                  <a:schemeClr val="tx1"/>
                </a:solidFill>
                <a:latin typeface="Arial"/>
                <a:ea typeface="Arial"/>
                <a:cs typeface="Arial"/>
                <a:sym typeface="Arial"/>
              </a:rPr>
              <a:t>, mit Schwerpunkt auf feministischem, queerem und österreichischem Lesestoff, eröffnete 2021 im Nordbahnviertel in Wien.</a:t>
            </a:r>
            <a:endParaRPr sz="1400" dirty="0">
              <a:solidFill>
                <a:schemeClr val="tx1"/>
              </a:solidFill>
              <a:latin typeface="Arial"/>
              <a:ea typeface="Arial"/>
              <a:cs typeface="Arial"/>
              <a:sym typeface="Arial"/>
            </a:endParaRPr>
          </a:p>
          <a:p>
            <a:pPr marL="0" marR="0" lvl="0" indent="0" algn="l" rtl="0">
              <a:spcBef>
                <a:spcPts val="800"/>
              </a:spcBef>
              <a:spcAft>
                <a:spcPts val="0"/>
              </a:spcAft>
              <a:buNone/>
            </a:pPr>
            <a:r>
              <a:rPr lang="de-DE" sz="1100" b="0" i="0" u="none" strike="noStrike" dirty="0">
                <a:solidFill>
                  <a:schemeClr val="tx1"/>
                </a:solidFill>
                <a:latin typeface="Arial"/>
                <a:ea typeface="Arial"/>
                <a:cs typeface="Arial"/>
                <a:sym typeface="Arial"/>
              </a:rPr>
              <a:t>Quelle: </a:t>
            </a:r>
            <a:r>
              <a:rPr lang="de-DE" sz="1100" b="0" i="0" u="sng" strike="noStrik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o-books.at</a:t>
            </a:r>
            <a:endParaRPr sz="1100" dirty="0">
              <a:solidFill>
                <a:schemeClr val="tx1"/>
              </a:solidFill>
              <a:latin typeface="Arial"/>
              <a:ea typeface="Arial"/>
              <a:cs typeface="Arial"/>
              <a:sym typeface="Arial"/>
            </a:endParaRPr>
          </a:p>
        </p:txBody>
      </p:sp>
      <p:pic>
        <p:nvPicPr>
          <p:cNvPr id="484" name="Google Shape;484;p45"/>
          <p:cNvPicPr preferRelativeResize="0"/>
          <p:nvPr/>
        </p:nvPicPr>
        <p:blipFill rotWithShape="1">
          <a:blip r:embed="rId6">
            <a:alphaModFix/>
          </a:blip>
          <a:srcRect/>
          <a:stretch/>
        </p:blipFill>
        <p:spPr>
          <a:xfrm>
            <a:off x="4999839" y="1680985"/>
            <a:ext cx="3151612" cy="1165440"/>
          </a:xfrm>
          <a:prstGeom prst="rect">
            <a:avLst/>
          </a:prstGeom>
          <a:noFill/>
          <a:ln>
            <a:noFill/>
          </a:ln>
        </p:spPr>
      </p:pic>
      <p:pic>
        <p:nvPicPr>
          <p:cNvPr id="485" name="Google Shape;485;p45"/>
          <p:cNvPicPr preferRelativeResize="0">
            <a:picLocks noChangeAspect="1"/>
          </p:cNvPicPr>
          <p:nvPr/>
        </p:nvPicPr>
        <p:blipFill rotWithShape="1">
          <a:blip r:embed="rId7">
            <a:alphaModFix/>
          </a:blip>
          <a:srcRect/>
          <a:stretch/>
        </p:blipFill>
        <p:spPr>
          <a:xfrm>
            <a:off x="5890218" y="3256721"/>
            <a:ext cx="1568213" cy="3073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6"/>
          <p:cNvSpPr txBox="1"/>
          <p:nvPr/>
        </p:nvSpPr>
        <p:spPr>
          <a:xfrm>
            <a:off x="683567" y="1575085"/>
            <a:ext cx="6831137"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400" b="0" i="0" u="none" strike="noStrike" dirty="0">
                <a:solidFill>
                  <a:srgbClr val="000000"/>
                </a:solidFill>
                <a:latin typeface="Arial"/>
                <a:ea typeface="Arial"/>
                <a:cs typeface="Arial"/>
                <a:sym typeface="Arial"/>
              </a:rPr>
              <a:t>1977 gründeten feministische Aktivistinnen der 2. Frauenbewegung die </a:t>
            </a:r>
            <a:r>
              <a:rPr lang="de-DE" sz="1400" b="1" i="0" u="none" strike="noStrike" dirty="0">
                <a:solidFill>
                  <a:srgbClr val="000000"/>
                </a:solidFill>
                <a:latin typeface="Arial"/>
                <a:ea typeface="Arial"/>
                <a:cs typeface="Arial"/>
                <a:sym typeface="Arial"/>
              </a:rPr>
              <a:t>erste Frauenbuchhandlung</a:t>
            </a:r>
            <a:r>
              <a:rPr lang="de-DE" sz="1400" b="0" i="0" u="none" strike="noStrike" dirty="0">
                <a:solidFill>
                  <a:srgbClr val="000000"/>
                </a:solidFill>
                <a:latin typeface="Arial"/>
                <a:ea typeface="Arial"/>
                <a:cs typeface="Arial"/>
                <a:sym typeface="Arial"/>
              </a:rPr>
              <a:t>, das </a:t>
            </a:r>
            <a:r>
              <a:rPr lang="de-DE" sz="1400" b="1" i="0" u="none" strike="noStrike" dirty="0">
                <a:solidFill>
                  <a:srgbClr val="000000"/>
                </a:solidFill>
                <a:latin typeface="Arial"/>
                <a:ea typeface="Arial"/>
                <a:cs typeface="Arial"/>
                <a:sym typeface="Arial"/>
              </a:rPr>
              <a:t>Frauenzimmer</a:t>
            </a:r>
            <a:r>
              <a:rPr lang="de-DE" sz="1400" b="0" i="0" u="none" strike="noStrike" dirty="0">
                <a:solidFill>
                  <a:srgbClr val="000000"/>
                </a:solidFill>
                <a:latin typeface="Arial"/>
                <a:ea typeface="Arial"/>
                <a:cs typeface="Arial"/>
                <a:sym typeface="Arial"/>
              </a:rPr>
              <a:t>, und das erste Frauencafé, verortet im 8. Bezirk in Wien. </a:t>
            </a:r>
            <a:br>
              <a:rPr lang="de-DE" sz="1400" b="0" i="0" u="none" strike="noStrike" dirty="0">
                <a:solidFill>
                  <a:srgbClr val="000000"/>
                </a:solidFill>
                <a:latin typeface="Arial"/>
                <a:ea typeface="Arial"/>
                <a:cs typeface="Arial"/>
                <a:sym typeface="Arial"/>
              </a:rPr>
            </a:br>
            <a:br>
              <a:rPr lang="de-DE" sz="1400" b="0" i="0" u="none" strike="noStrike" dirty="0">
                <a:solidFill>
                  <a:srgbClr val="000000"/>
                </a:solidFill>
                <a:latin typeface="Arial"/>
                <a:ea typeface="Arial"/>
                <a:cs typeface="Arial"/>
                <a:sym typeface="Arial"/>
              </a:rPr>
            </a:br>
            <a:r>
              <a:rPr lang="de-DE" sz="1400" b="0" i="0" u="none" strike="noStrike" dirty="0">
                <a:solidFill>
                  <a:srgbClr val="000000"/>
                </a:solidFill>
                <a:latin typeface="Arial"/>
                <a:ea typeface="Arial"/>
                <a:cs typeface="Arial"/>
                <a:sym typeface="Arial"/>
              </a:rPr>
              <a:t>Die Buchhandlung führte von Anfang an lesbische Literatur und war ein wichtiger Kommunikationsort für Lesben. Im Jahr 2000 </a:t>
            </a:r>
            <a:r>
              <a:rPr lang="de-DE" sz="1400" dirty="0">
                <a:solidFill>
                  <a:srgbClr val="000000"/>
                </a:solidFill>
                <a:latin typeface="Arial"/>
                <a:ea typeface="Arial"/>
                <a:cs typeface="Arial"/>
                <a:sym typeface="Arial"/>
              </a:rPr>
              <a:t>übersiedelte sie, 2007 musste sie schließen</a:t>
            </a:r>
            <a:r>
              <a:rPr lang="de-DE" sz="1400" b="0" i="0" u="none" strike="noStrike" dirty="0">
                <a:solidFill>
                  <a:srgbClr val="000000"/>
                </a:solidFill>
                <a:latin typeface="Arial"/>
                <a:ea typeface="Arial"/>
                <a:cs typeface="Arial"/>
                <a:sym typeface="Arial"/>
              </a:rPr>
              <a:t>. </a:t>
            </a:r>
            <a:br>
              <a:rPr lang="de-DE" sz="1400" b="0" i="0" u="none" strike="noStrike" dirty="0">
                <a:solidFill>
                  <a:srgbClr val="000000"/>
                </a:solidFill>
                <a:latin typeface="Arial"/>
                <a:ea typeface="Arial"/>
                <a:cs typeface="Arial"/>
                <a:sym typeface="Arial"/>
              </a:rPr>
            </a:br>
            <a:br>
              <a:rPr lang="de-DE" sz="1400" b="0" i="0" u="none" strike="noStrike" dirty="0">
                <a:solidFill>
                  <a:srgbClr val="000000"/>
                </a:solidFill>
                <a:latin typeface="Arial"/>
                <a:ea typeface="Arial"/>
                <a:cs typeface="Arial"/>
                <a:sym typeface="Arial"/>
              </a:rPr>
            </a:br>
            <a:r>
              <a:rPr lang="de-DE" sz="1400" b="0" i="0" u="none" strike="noStrike" dirty="0">
                <a:solidFill>
                  <a:srgbClr val="000000"/>
                </a:solidFill>
                <a:latin typeface="Arial"/>
                <a:ea typeface="Arial"/>
                <a:cs typeface="Arial"/>
                <a:sym typeface="Arial"/>
              </a:rPr>
              <a:t>Das Frauencafé wurde 2018 in </a:t>
            </a:r>
            <a:r>
              <a:rPr lang="de-DE" sz="1400" b="1" i="0" u="none" strike="noStrike" dirty="0">
                <a:solidFill>
                  <a:srgbClr val="000000"/>
                </a:solidFill>
                <a:latin typeface="Arial"/>
                <a:ea typeface="Arial"/>
                <a:cs typeface="Arial"/>
                <a:sym typeface="Arial"/>
              </a:rPr>
              <a:t>Flinte</a:t>
            </a:r>
            <a:r>
              <a:rPr lang="de-DE" sz="1400" b="0" i="0" u="none" strike="noStrike" dirty="0">
                <a:solidFill>
                  <a:srgbClr val="000000"/>
                </a:solidFill>
                <a:latin typeface="Arial"/>
                <a:ea typeface="Arial"/>
                <a:cs typeface="Arial"/>
                <a:sym typeface="Arial"/>
              </a:rPr>
              <a:t> umbenannt und versteht sich heute als „queer-feministischer Verein, ein kollektiv organisierter Raum für Projekte &amp; Veranstaltungen“.</a:t>
            </a:r>
            <a:endParaRPr sz="1400" dirty="0">
              <a:solidFill>
                <a:schemeClr val="lt1"/>
              </a:solidFill>
              <a:latin typeface="Arial"/>
              <a:ea typeface="Arial"/>
              <a:cs typeface="Arial"/>
              <a:sym typeface="Arial"/>
            </a:endParaRPr>
          </a:p>
        </p:txBody>
      </p:sp>
      <p:sp>
        <p:nvSpPr>
          <p:cNvPr id="493" name="Google Shape;493;p46"/>
          <p:cNvSpPr txBox="1"/>
          <p:nvPr/>
        </p:nvSpPr>
        <p:spPr>
          <a:xfrm>
            <a:off x="683575" y="4849300"/>
            <a:ext cx="4445100"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de-DE" sz="11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100" dirty="0"/>
          </a:p>
          <a:p>
            <a:pPr marL="0" marR="0" lvl="0" indent="0" algn="l" rtl="0">
              <a:spcBef>
                <a:spcPts val="0"/>
              </a:spcBef>
              <a:spcAft>
                <a:spcPts val="0"/>
              </a:spcAft>
              <a:buNone/>
            </a:pPr>
            <a:r>
              <a:rPr lang="de-DE" sz="1100" b="0" i="0" u="none" strike="noStrike" cap="none" dirty="0">
                <a:solidFill>
                  <a:srgbClr val="000000"/>
                </a:solidFill>
                <a:latin typeface="Arial"/>
                <a:ea typeface="Arial"/>
                <a:cs typeface="Arial"/>
                <a:sym typeface="Arial"/>
              </a:rPr>
              <a:t>Quellen: </a:t>
            </a:r>
            <a:r>
              <a:rPr lang="de-DE" sz="1100" b="0" i="0" u="sng" strike="noStrike" cap="none" dirty="0" err="1">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flinteverein.business.site</a:t>
            </a:r>
            <a:r>
              <a:rPr lang="de-DE" sz="1100" b="0" i="0" u="none" strike="noStrike" cap="none" dirty="0">
                <a:solidFill>
                  <a:schemeClr val="tx1"/>
                </a:solidFill>
                <a:latin typeface="Arial"/>
                <a:ea typeface="Arial"/>
                <a:cs typeface="Arial"/>
                <a:sym typeface="Arial"/>
              </a:rPr>
              <a:t>; </a:t>
            </a:r>
            <a:r>
              <a:rPr lang="de-DE" sz="1100" u="sng"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de.wikipedia.org/</a:t>
            </a:r>
            <a:r>
              <a:rPr lang="de-DE" sz="1100" u="sng"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wiki</a:t>
            </a:r>
            <a:r>
              <a:rPr lang="de-DE" sz="1100" u="sng"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de-DE" sz="1100" u="sng" dirty="0" err="1">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Flinte_und_Frauenzimmer</a:t>
            </a:r>
            <a:endParaRPr sz="1100" u="sng" dirty="0">
              <a:solidFill>
                <a:schemeClr val="tx1"/>
              </a:solidFill>
              <a:latin typeface="Arial"/>
              <a:ea typeface="Arial"/>
              <a:cs typeface="Arial"/>
              <a:sym typeface="Arial"/>
            </a:endParaRPr>
          </a:p>
          <a:p>
            <a:pPr marL="0" marR="0" lvl="0" indent="0" algn="l" rtl="0">
              <a:spcBef>
                <a:spcPts val="0"/>
              </a:spcBef>
              <a:spcAft>
                <a:spcPts val="0"/>
              </a:spcAft>
              <a:buNone/>
            </a:pPr>
            <a:r>
              <a:rPr lang="de-DE" sz="1100" u="sng" dirty="0">
                <a:solidFill>
                  <a:schemeClr val="tx1"/>
                </a:solidFill>
                <a:latin typeface="Arial"/>
                <a:ea typeface="Arial"/>
                <a:cs typeface="Arial"/>
                <a:sym typeface="Arial"/>
              </a:rPr>
              <a:t> </a:t>
            </a:r>
            <a:endParaRPr sz="1100" b="0" i="0" u="none" strike="noStrike" cap="none" baseline="-25000"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de-DE" sz="1100" b="0" i="0" u="none" strike="noStrike" cap="none" dirty="0">
                <a:solidFill>
                  <a:schemeClr val="tx1"/>
                </a:solidFill>
                <a:latin typeface="Arial"/>
                <a:ea typeface="Arial"/>
                <a:cs typeface="Arial"/>
                <a:sym typeface="Arial"/>
              </a:rPr>
              <a:t>Foto: </a:t>
            </a:r>
            <a:r>
              <a:rPr lang="de-DE" sz="1100" b="0" i="0" u="none" strike="noStrike" cap="none"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https://www.facebook.com/flinteverein</a:t>
            </a:r>
            <a:endParaRPr sz="1100" b="0" i="0" u="none" strike="noStrike" cap="none" dirty="0">
              <a:solidFill>
                <a:schemeClr val="tx1"/>
              </a:solidFill>
              <a:latin typeface="Arial"/>
              <a:ea typeface="Arial"/>
              <a:cs typeface="Arial"/>
              <a:sym typeface="Arial"/>
            </a:endParaRPr>
          </a:p>
        </p:txBody>
      </p:sp>
      <p:pic>
        <p:nvPicPr>
          <p:cNvPr id="3" name="Grafik 2">
            <a:extLst>
              <a:ext uri="{FF2B5EF4-FFF2-40B4-BE49-F238E27FC236}">
                <a16:creationId xmlns:a16="http://schemas.microsoft.com/office/drawing/2014/main" id="{387388CA-0AEE-476F-ADE9-1FC722DC35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34323" y="3965171"/>
            <a:ext cx="3003490" cy="225261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8"/>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a:solidFill>
                <a:schemeClr val="lt1"/>
              </a:solidFill>
              <a:latin typeface="Times New Roman"/>
              <a:ea typeface="Times New Roman"/>
              <a:cs typeface="Times New Roman"/>
              <a:sym typeface="Times New Roman"/>
            </a:endParaRPr>
          </a:p>
        </p:txBody>
      </p:sp>
      <p:graphicFrame>
        <p:nvGraphicFramePr>
          <p:cNvPr id="505" name="Google Shape;505;p48"/>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6" name="Google Shape;506;p48"/>
          <p:cNvSpPr/>
          <p:nvPr/>
        </p:nvSpPr>
        <p:spPr>
          <a:xfrm>
            <a:off x="611560" y="1325737"/>
            <a:ext cx="7416824"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Ressourcen:</a:t>
            </a:r>
            <a:endParaRPr sz="2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br>
              <a:rPr lang="de-DE" sz="1800" b="0" i="0" u="none" strike="noStrike" cap="none" dirty="0">
                <a:solidFill>
                  <a:srgbClr val="000000"/>
                </a:solidFill>
                <a:latin typeface="Arial"/>
                <a:ea typeface="Arial"/>
                <a:cs typeface="Arial"/>
                <a:sym typeface="Arial"/>
              </a:rPr>
            </a:br>
            <a:r>
              <a:rPr lang="de-DE" sz="1800" b="0" i="0" u="none" strike="noStrike" cap="none" dirty="0">
                <a:solidFill>
                  <a:srgbClr val="000000"/>
                </a:solidFill>
                <a:latin typeface="Arial"/>
                <a:ea typeface="Arial"/>
                <a:cs typeface="Arial"/>
                <a:sym typeface="Arial"/>
              </a:rPr>
              <a:t>Erklärvideo </a:t>
            </a:r>
            <a:r>
              <a:rPr lang="de-DE" sz="1800" b="1" i="0" u="none" strike="noStrike" cap="none" dirty="0">
                <a:solidFill>
                  <a:srgbClr val="000000"/>
                </a:solidFill>
                <a:latin typeface="Arial"/>
                <a:ea typeface="Arial"/>
                <a:cs typeface="Arial"/>
                <a:sym typeface="Arial"/>
              </a:rPr>
              <a:t>„Geschlechtliche und sexuelle Vielfalt“ </a:t>
            </a:r>
            <a:r>
              <a:rPr lang="de-DE" sz="1800" b="0" i="0" u="none" strike="noStrike" cap="none" dirty="0">
                <a:solidFill>
                  <a:srgbClr val="000000"/>
                </a:solidFill>
                <a:latin typeface="Arial"/>
                <a:ea typeface="Arial"/>
                <a:cs typeface="Arial"/>
                <a:sym typeface="Arial"/>
              </a:rPr>
              <a:t>(deutsch, 3’31): </a:t>
            </a:r>
            <a:r>
              <a:rPr lang="de-DE" sz="1800" b="0" i="0" u="sng" strike="noStrike" cap="none" dirty="0">
                <a:solidFill>
                  <a:schemeClr val="tx1"/>
                </a:solidFill>
                <a:latin typeface="Arial"/>
                <a:ea typeface="Arial"/>
                <a:cs typeface="Arial"/>
                <a:sym typeface="Arial"/>
                <a:hlinkClick r:id="rId3">
                  <a:extLst>
                    <a:ext uri="{A12FA001-AC4F-418D-AE19-62706E023703}">
                      <ahyp:hlinkClr xmlns:ahyp="http://schemas.microsoft.com/office/drawing/2018/hyperlinkcolor" val="tx"/>
                    </a:ext>
                  </a:extLst>
                </a:hlinkClick>
              </a:rPr>
              <a:t>youtu.be/gLDQ2IGlAZM</a:t>
            </a:r>
            <a:endParaRPr sz="1800" dirty="0">
              <a:solidFill>
                <a:schemeClr val="tx1"/>
              </a:solidFill>
              <a:latin typeface="Arial"/>
              <a:ea typeface="Arial"/>
              <a:cs typeface="Arial"/>
              <a:sym typeface="Arial"/>
            </a:endParaRPr>
          </a:p>
        </p:txBody>
      </p:sp>
      <p:sp>
        <p:nvSpPr>
          <p:cNvPr id="507" name="Google Shape;507;p48"/>
          <p:cNvSpPr txBox="1"/>
          <p:nvPr/>
        </p:nvSpPr>
        <p:spPr>
          <a:xfrm>
            <a:off x="611560" y="2995340"/>
            <a:ext cx="5976664" cy="12490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Arial"/>
                <a:ea typeface="Arial"/>
                <a:cs typeface="Arial"/>
                <a:sym typeface="Arial"/>
              </a:rPr>
              <a:t>Broschüre</a:t>
            </a:r>
            <a:r>
              <a:rPr lang="de-DE" sz="1800" b="1" i="0" u="none" strike="noStrike" cap="none" dirty="0">
                <a:solidFill>
                  <a:srgbClr val="000000"/>
                </a:solidFill>
                <a:latin typeface="Arial"/>
                <a:ea typeface="Arial"/>
                <a:cs typeface="Arial"/>
                <a:sym typeface="Arial"/>
              </a:rPr>
              <a:t> „Frau. Mann. Und noch viel mehr“</a:t>
            </a:r>
            <a:r>
              <a:rPr lang="de-DE" sz="1800" b="0" i="0" u="none" strike="noStrike" cap="none" dirty="0">
                <a:solidFill>
                  <a:srgbClr val="000000"/>
                </a:solidFill>
                <a:latin typeface="Arial"/>
                <a:ea typeface="Arial"/>
                <a:cs typeface="Arial"/>
                <a:sym typeface="Arial"/>
              </a:rPr>
              <a:t> (in Leichter Sprache). Download siehe </a:t>
            </a:r>
            <a:r>
              <a:rPr lang="de-DE" sz="1800" b="0" i="0" u="sng" strike="noStrike" cap="non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undnochvielmehr.com </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1100"/>
              </a:spcBef>
              <a:spcAft>
                <a:spcPts val="0"/>
              </a:spcAft>
              <a:buClr>
                <a:schemeClr val="lt1"/>
              </a:buClr>
              <a:buSzPts val="1200"/>
              <a:buFont typeface="Times New Roman"/>
              <a:buNone/>
            </a:pPr>
            <a:endParaRPr sz="1200" b="0" i="0" u="none" strike="noStrike" cap="none" dirty="0">
              <a:solidFill>
                <a:srgbClr val="FFFFFF"/>
              </a:solidFill>
              <a:latin typeface="Times New Roman"/>
              <a:ea typeface="Times New Roman"/>
              <a:cs typeface="Times New Roman"/>
              <a:sym typeface="Times New Roman"/>
            </a:endParaRPr>
          </a:p>
        </p:txBody>
      </p:sp>
      <p:sp>
        <p:nvSpPr>
          <p:cNvPr id="508" name="Google Shape;508;p48"/>
          <p:cNvSpPr txBox="1"/>
          <p:nvPr/>
        </p:nvSpPr>
        <p:spPr>
          <a:xfrm>
            <a:off x="611559" y="4372486"/>
            <a:ext cx="4669357"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dirty="0">
                <a:solidFill>
                  <a:srgbClr val="000000"/>
                </a:solidFill>
                <a:latin typeface="Arial"/>
                <a:ea typeface="Arial"/>
                <a:cs typeface="Arial"/>
                <a:sym typeface="Arial"/>
              </a:rPr>
              <a:t>Informationen von </a:t>
            </a:r>
            <a:r>
              <a:rPr lang="de-DE" sz="1800" b="1" i="0" u="none" strike="noStrike" cap="none" dirty="0" err="1">
                <a:solidFill>
                  <a:srgbClr val="000000"/>
                </a:solidFill>
                <a:latin typeface="Arial"/>
                <a:ea typeface="Arial"/>
                <a:cs typeface="Arial"/>
                <a:sym typeface="Arial"/>
              </a:rPr>
              <a:t>WienXtra</a:t>
            </a:r>
            <a:r>
              <a:rPr lang="de-DE" sz="1800" b="1" i="0" u="none" strike="noStrike" cap="none" dirty="0">
                <a:solidFill>
                  <a:srgbClr val="000000"/>
                </a:solidFill>
                <a:latin typeface="Arial"/>
                <a:ea typeface="Arial"/>
                <a:cs typeface="Arial"/>
                <a:sym typeface="Arial"/>
              </a:rPr>
              <a:t> für Jugendliche </a:t>
            </a:r>
            <a:r>
              <a:rPr lang="de-DE" sz="1800" b="0" i="0" u="none" strike="noStrike" cap="none" dirty="0">
                <a:solidFill>
                  <a:srgbClr val="000000"/>
                </a:solidFill>
                <a:latin typeface="Arial"/>
                <a:ea typeface="Arial"/>
                <a:cs typeface="Arial"/>
                <a:sym typeface="Arial"/>
              </a:rPr>
              <a:t>zu Begrifflichkeiten und Beratungsstellen</a:t>
            </a:r>
            <a:r>
              <a:rPr lang="de-DE" sz="1800" dirty="0"/>
              <a:t>, </a:t>
            </a:r>
            <a:r>
              <a:rPr lang="de-DE" sz="1800" b="0" i="0" u="none" strike="noStrike" cap="none" dirty="0">
                <a:solidFill>
                  <a:srgbClr val="000000"/>
                </a:solidFill>
                <a:latin typeface="Arial"/>
                <a:ea typeface="Arial"/>
                <a:cs typeface="Arial"/>
                <a:sym typeface="Arial"/>
              </a:rPr>
              <a:t>Video „6 junge </a:t>
            </a:r>
            <a:r>
              <a:rPr lang="de-DE" sz="1800" b="0" i="0" u="none" strike="noStrike" cap="none" dirty="0" err="1">
                <a:solidFill>
                  <a:srgbClr val="000000"/>
                </a:solidFill>
                <a:latin typeface="Arial"/>
                <a:ea typeface="Arial"/>
                <a:cs typeface="Arial"/>
                <a:sym typeface="Arial"/>
              </a:rPr>
              <a:t>Wiener_innen</a:t>
            </a:r>
            <a:r>
              <a:rPr lang="de-DE" sz="1800" b="0" i="0" u="none" strike="noStrike" cap="none" dirty="0">
                <a:solidFill>
                  <a:srgbClr val="000000"/>
                </a:solidFill>
                <a:latin typeface="Arial"/>
                <a:ea typeface="Arial"/>
                <a:cs typeface="Arial"/>
                <a:sym typeface="Arial"/>
              </a:rPr>
              <a:t> erzählen über ihr Outing in Familie, Schule &amp; im Freundeskreis“, Infos für Bezugspersonen: </a:t>
            </a:r>
            <a:r>
              <a:rPr lang="de-DE" sz="1800" b="0" i="0" u="sng" strike="noStrike" cap="none" dirty="0">
                <a:solidFill>
                  <a:schemeClr val="tx1"/>
                </a:solidFill>
                <a:sym typeface="Arial"/>
                <a:hlinkClick r:id="rId5">
                  <a:extLst>
                    <a:ext uri="{A12FA001-AC4F-418D-AE19-62706E023703}">
                      <ahyp:hlinkClr xmlns:ahyp="http://schemas.microsoft.com/office/drawing/2018/hyperlinkcolor" val="tx"/>
                    </a:ext>
                  </a:extLst>
                </a:hlinkClick>
              </a:rPr>
              <a:t>wienxtra.at/</a:t>
            </a:r>
            <a:r>
              <a:rPr lang="de-DE" sz="1800" b="0" i="0" u="sng" strike="noStrike" cap="none" dirty="0" err="1">
                <a:solidFill>
                  <a:schemeClr val="tx1"/>
                </a:solidFill>
                <a:sym typeface="Arial"/>
                <a:hlinkClick r:id="rId5">
                  <a:extLst>
                    <a:ext uri="{A12FA001-AC4F-418D-AE19-62706E023703}">
                      <ahyp:hlinkClr xmlns:ahyp="http://schemas.microsoft.com/office/drawing/2018/hyperlinkcolor" val="tx"/>
                    </a:ext>
                  </a:extLst>
                </a:hlinkClick>
              </a:rPr>
              <a:t>jugendinfo</a:t>
            </a:r>
            <a:r>
              <a:rPr lang="de-DE" sz="1800" b="0" i="0" u="sng" strike="noStrike" cap="none" dirty="0">
                <a:solidFill>
                  <a:schemeClr val="tx1"/>
                </a:solidFill>
                <a:sym typeface="Arial"/>
                <a:hlinkClick r:id="rId5">
                  <a:extLst>
                    <a:ext uri="{A12FA001-AC4F-418D-AE19-62706E023703}">
                      <ahyp:hlinkClr xmlns:ahyp="http://schemas.microsoft.com/office/drawing/2018/hyperlinkcolor" val="tx"/>
                    </a:ext>
                  </a:extLst>
                </a:hlinkClick>
              </a:rPr>
              <a:t>/</a:t>
            </a:r>
            <a:r>
              <a:rPr lang="de-DE" sz="1800" b="0" i="0" u="sng" strike="noStrike" cap="none" dirty="0" err="1">
                <a:solidFill>
                  <a:schemeClr val="tx1"/>
                </a:solidFill>
                <a:sym typeface="Arial"/>
                <a:hlinkClick r:id="rId5">
                  <a:extLst>
                    <a:ext uri="{A12FA001-AC4F-418D-AE19-62706E023703}">
                      <ahyp:hlinkClr xmlns:ahyp="http://schemas.microsoft.com/office/drawing/2018/hyperlinkcolor" val="tx"/>
                    </a:ext>
                  </a:extLst>
                </a:hlinkClick>
              </a:rPr>
              <a:t>infos</a:t>
            </a:r>
            <a:r>
              <a:rPr lang="de-DE" sz="1800" b="0" i="0" u="sng" strike="noStrike" cap="none" dirty="0">
                <a:solidFill>
                  <a:schemeClr val="tx1"/>
                </a:solidFill>
                <a:sym typeface="Arial"/>
                <a:hlinkClick r:id="rId5">
                  <a:extLst>
                    <a:ext uri="{A12FA001-AC4F-418D-AE19-62706E023703}">
                      <ahyp:hlinkClr xmlns:ahyp="http://schemas.microsoft.com/office/drawing/2018/hyperlinkcolor" val="tx"/>
                    </a:ext>
                  </a:extLst>
                </a:hlinkClick>
              </a:rPr>
              <a:t>-von-a-z/</a:t>
            </a:r>
            <a:r>
              <a:rPr lang="de-DE" sz="1800" b="0" i="0" u="sng" strike="noStrike" cap="none" dirty="0" err="1">
                <a:solidFill>
                  <a:schemeClr val="tx1"/>
                </a:solidFill>
                <a:sym typeface="Arial"/>
                <a:hlinkClick r:id="rId5">
                  <a:extLst>
                    <a:ext uri="{A12FA001-AC4F-418D-AE19-62706E023703}">
                      <ahyp:hlinkClr xmlns:ahyp="http://schemas.microsoft.com/office/drawing/2018/hyperlinkcolor" val="tx"/>
                    </a:ext>
                  </a:extLst>
                </a:hlinkClick>
              </a:rPr>
              <a:t>lgbtiqa</a:t>
            </a:r>
            <a:endParaRPr sz="1800" dirty="0">
              <a:solidFill>
                <a:schemeClr val="tx1"/>
              </a:solidFill>
              <a:latin typeface="Times New Roman"/>
              <a:ea typeface="Times New Roman"/>
              <a:cs typeface="Times New Roman"/>
              <a:sym typeface="Times New Roman"/>
            </a:endParaRPr>
          </a:p>
        </p:txBody>
      </p:sp>
      <p:pic>
        <p:nvPicPr>
          <p:cNvPr id="509" name="Google Shape;509;p48"/>
          <p:cNvPicPr preferRelativeResize="0"/>
          <p:nvPr/>
        </p:nvPicPr>
        <p:blipFill>
          <a:blip r:embed="rId6">
            <a:alphaModFix/>
          </a:blip>
          <a:stretch>
            <a:fillRect/>
          </a:stretch>
        </p:blipFill>
        <p:spPr>
          <a:xfrm>
            <a:off x="6199584" y="3027188"/>
            <a:ext cx="1828800" cy="2505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2e586186c0d_0_60"/>
          <p:cNvSpPr/>
          <p:nvPr/>
        </p:nvSpPr>
        <p:spPr>
          <a:xfrm>
            <a:off x="612250" y="4271377"/>
            <a:ext cx="3743400" cy="944700"/>
          </a:xfrm>
          <a:prstGeom prst="rect">
            <a:avLst/>
          </a:prstGeom>
          <a:solidFill>
            <a:srgbClr val="FFF10B"/>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sp>
        <p:nvSpPr>
          <p:cNvPr id="65" name="Google Shape;65;g2e586186c0d_0_60"/>
          <p:cNvSpPr txBox="1"/>
          <p:nvPr/>
        </p:nvSpPr>
        <p:spPr>
          <a:xfrm>
            <a:off x="683650" y="4362723"/>
            <a:ext cx="3600600" cy="762000"/>
          </a:xfrm>
          <a:prstGeom prst="rect">
            <a:avLst/>
          </a:prstGeom>
          <a:solidFill>
            <a:srgbClr val="D73534"/>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A</a:t>
            </a:r>
            <a:r>
              <a:rPr lang="de-DE" sz="2400" b="0" i="0" u="none" strike="noStrike" cap="none">
                <a:solidFill>
                  <a:schemeClr val="lt1"/>
                </a:solidFill>
                <a:latin typeface="Arial"/>
                <a:ea typeface="Arial"/>
                <a:cs typeface="Arial"/>
                <a:sym typeface="Arial"/>
              </a:rPr>
              <a:t> </a:t>
            </a:r>
            <a:r>
              <a:rPr lang="de-DE" sz="1500">
                <a:solidFill>
                  <a:schemeClr val="lt1"/>
                </a:solidFill>
              </a:rPr>
              <a:t>auf Diskriminierung gegen queere Jugendlichen an Schulen</a:t>
            </a:r>
            <a:endParaRPr sz="1500">
              <a:solidFill>
                <a:schemeClr val="lt1"/>
              </a:solidFill>
            </a:endParaRPr>
          </a:p>
          <a:p>
            <a:pPr marL="0" marR="0" lvl="0" indent="0" algn="l" rtl="0">
              <a:spcBef>
                <a:spcPts val="0"/>
              </a:spcBef>
              <a:spcAft>
                <a:spcPts val="0"/>
              </a:spcAft>
              <a:buNone/>
            </a:pPr>
            <a:endParaRPr sz="1700">
              <a:solidFill>
                <a:srgbClr val="FFFFFF"/>
              </a:solidFill>
            </a:endParaRPr>
          </a:p>
        </p:txBody>
      </p:sp>
      <p:sp>
        <p:nvSpPr>
          <p:cNvPr id="66" name="Google Shape;66;g2e586186c0d_0_60"/>
          <p:cNvSpPr txBox="1"/>
          <p:nvPr/>
        </p:nvSpPr>
        <p:spPr>
          <a:xfrm>
            <a:off x="683650" y="5342125"/>
            <a:ext cx="3600600" cy="762000"/>
          </a:xfrm>
          <a:prstGeom prst="rect">
            <a:avLst/>
          </a:prstGeom>
          <a:solidFill>
            <a:srgbClr val="6EBE23"/>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354012" marR="0" lvl="0" indent="-354012" algn="l" rtl="0">
              <a:spcBef>
                <a:spcPts val="0"/>
              </a:spcBef>
              <a:spcAft>
                <a:spcPts val="0"/>
              </a:spcAft>
              <a:buNone/>
            </a:pPr>
            <a:r>
              <a:rPr lang="de-DE" sz="2400" b="0" i="0" u="none" strike="noStrike" cap="none">
                <a:solidFill>
                  <a:srgbClr val="FFFFFF"/>
                </a:solidFill>
                <a:latin typeface="Arial"/>
                <a:ea typeface="Arial"/>
                <a:cs typeface="Arial"/>
                <a:sym typeface="Arial"/>
              </a:rPr>
              <a:t>C</a:t>
            </a:r>
            <a:r>
              <a:rPr lang="de-DE" b="0" i="0" u="none" strike="noStrike" cap="none">
                <a:solidFill>
                  <a:schemeClr val="lt1"/>
                </a:solidFill>
                <a:latin typeface="Arial"/>
                <a:ea typeface="Arial"/>
                <a:cs typeface="Arial"/>
                <a:sym typeface="Arial"/>
              </a:rPr>
              <a:t> 	</a:t>
            </a:r>
            <a:r>
              <a:rPr lang="de-DE" sz="1500">
                <a:solidFill>
                  <a:schemeClr val="lt1"/>
                </a:solidFill>
              </a:rPr>
              <a:t>auf die Rechte von Sexarbeiter*innen</a:t>
            </a:r>
            <a:endParaRPr sz="1500">
              <a:solidFill>
                <a:schemeClr val="lt1"/>
              </a:solidFill>
            </a:endParaRPr>
          </a:p>
        </p:txBody>
      </p:sp>
      <p:sp>
        <p:nvSpPr>
          <p:cNvPr id="67" name="Google Shape;67;g2e586186c0d_0_60"/>
          <p:cNvSpPr txBox="1"/>
          <p:nvPr/>
        </p:nvSpPr>
        <p:spPr>
          <a:xfrm>
            <a:off x="4715900" y="5342125"/>
            <a:ext cx="3600600" cy="762000"/>
          </a:xfrm>
          <a:prstGeom prst="rect">
            <a:avLst/>
          </a:prstGeom>
          <a:solidFill>
            <a:srgbClr val="3ABFF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rgbClr val="FFFFFF"/>
                </a:solidFill>
                <a:latin typeface="Arial"/>
                <a:ea typeface="Arial"/>
                <a:cs typeface="Arial"/>
                <a:sym typeface="Arial"/>
              </a:rPr>
              <a:t>D </a:t>
            </a:r>
            <a:r>
              <a:rPr lang="de-DE" sz="1500">
                <a:solidFill>
                  <a:schemeClr val="lt1"/>
                </a:solidFill>
              </a:rPr>
              <a:t>auf queere Geschichte in Österreich</a:t>
            </a:r>
            <a:r>
              <a:rPr lang="de-DE" sz="1100">
                <a:solidFill>
                  <a:schemeClr val="dk1"/>
                </a:solidFill>
              </a:rPr>
              <a:t> </a:t>
            </a:r>
            <a:endParaRPr/>
          </a:p>
        </p:txBody>
      </p:sp>
      <p:sp>
        <p:nvSpPr>
          <p:cNvPr id="68" name="Google Shape;68;g2e586186c0d_0_60"/>
          <p:cNvSpPr txBox="1"/>
          <p:nvPr/>
        </p:nvSpPr>
        <p:spPr>
          <a:xfrm>
            <a:off x="683679" y="2849936"/>
            <a:ext cx="7632600" cy="1295400"/>
          </a:xfrm>
          <a:prstGeom prst="rect">
            <a:avLst/>
          </a:prstGeom>
          <a:solidFill>
            <a:srgbClr val="8C7FAB"/>
          </a:solidFill>
          <a:ln>
            <a:noFill/>
          </a:ln>
        </p:spPr>
        <p:txBody>
          <a:bodyPr spcFirstLastPara="1" wrap="square" lIns="90000" tIns="46800" rIns="90000" bIns="46800" anchor="ctr" anchorCtr="0">
            <a:noAutofit/>
          </a:bodyPr>
          <a:lstStyle/>
          <a:p>
            <a:pPr marL="0" lvl="0" indent="0" algn="ctr" rtl="0">
              <a:lnSpc>
                <a:spcPct val="115000"/>
              </a:lnSpc>
              <a:spcBef>
                <a:spcPts val="0"/>
              </a:spcBef>
              <a:spcAft>
                <a:spcPts val="0"/>
              </a:spcAft>
              <a:buNone/>
            </a:pPr>
            <a:r>
              <a:rPr lang="de-DE" sz="2400">
                <a:solidFill>
                  <a:schemeClr val="lt1"/>
                </a:solidFill>
              </a:rPr>
              <a:t>Auf was soll der „Wear it Purple Day“ aufmerksam machen?</a:t>
            </a:r>
            <a:endParaRPr sz="2400" b="0" i="0" u="none" strike="noStrike" cap="none">
              <a:solidFill>
                <a:schemeClr val="lt1"/>
              </a:solidFill>
              <a:latin typeface="Arial"/>
              <a:ea typeface="Arial"/>
              <a:cs typeface="Arial"/>
              <a:sym typeface="Arial"/>
            </a:endParaRPr>
          </a:p>
        </p:txBody>
      </p:sp>
      <p:sp>
        <p:nvSpPr>
          <p:cNvPr id="69" name="Google Shape;69;g2e586186c0d_0_60"/>
          <p:cNvSpPr txBox="1"/>
          <p:nvPr/>
        </p:nvSpPr>
        <p:spPr>
          <a:xfrm>
            <a:off x="4715900" y="4346798"/>
            <a:ext cx="3600600" cy="762000"/>
          </a:xfrm>
          <a:prstGeom prst="rect">
            <a:avLst/>
          </a:prstGeom>
          <a:solidFill>
            <a:srgbClr val="E77D00"/>
          </a:solidFill>
          <a:ln>
            <a:noFill/>
          </a:ln>
        </p:spPr>
        <p:txBody>
          <a:bodyPr spcFirstLastPara="1" wrap="square" lIns="90000" tIns="46800" rIns="90000" bIns="46800" anchor="t" anchorCtr="0">
            <a:noAutofit/>
          </a:bodyPr>
          <a:lstStyle/>
          <a:p>
            <a:pPr marL="0" marR="0" lvl="0" indent="0" algn="l" rtl="0">
              <a:spcBef>
                <a:spcPts val="0"/>
              </a:spcBef>
              <a:spcAft>
                <a:spcPts val="0"/>
              </a:spcAft>
              <a:buNone/>
            </a:pPr>
            <a:endParaRPr sz="500" b="0" i="0" u="none" strike="noStrike" cap="none">
              <a:solidFill>
                <a:srgbClr val="000000"/>
              </a:solidFill>
              <a:latin typeface="Tahoma"/>
              <a:ea typeface="Tahoma"/>
              <a:cs typeface="Tahoma"/>
              <a:sym typeface="Tahoma"/>
            </a:endParaRPr>
          </a:p>
          <a:p>
            <a:pPr marL="0" marR="0" lvl="0" indent="0" algn="l" rtl="0">
              <a:spcBef>
                <a:spcPts val="0"/>
              </a:spcBef>
              <a:spcAft>
                <a:spcPts val="0"/>
              </a:spcAft>
              <a:buNone/>
            </a:pPr>
            <a:r>
              <a:rPr lang="de-DE" sz="2400" b="0" i="0" u="none" strike="noStrike" cap="none">
                <a:solidFill>
                  <a:schemeClr val="lt1"/>
                </a:solidFill>
                <a:latin typeface="Arial"/>
                <a:ea typeface="Arial"/>
                <a:cs typeface="Arial"/>
                <a:sym typeface="Arial"/>
              </a:rPr>
              <a:t>B </a:t>
            </a:r>
            <a:r>
              <a:rPr lang="de-DE" sz="1500">
                <a:solidFill>
                  <a:schemeClr val="lt1"/>
                </a:solidFill>
              </a:rPr>
              <a:t>auf feministische Forderungen</a:t>
            </a:r>
            <a:endParaRPr sz="1500">
              <a:solidFill>
                <a:schemeClr val="lt1"/>
              </a:solidFill>
            </a:endParaRPr>
          </a:p>
        </p:txBody>
      </p:sp>
      <p:pic>
        <p:nvPicPr>
          <p:cNvPr id="9" name="Grafik 8">
            <a:extLst>
              <a:ext uri="{FF2B5EF4-FFF2-40B4-BE49-F238E27FC236}">
                <a16:creationId xmlns:a16="http://schemas.microsoft.com/office/drawing/2014/main" id="{03401C91-8472-45AF-BA6B-BB5CE3329A13}"/>
              </a:ext>
            </a:extLst>
          </p:cNvPr>
          <p:cNvPicPr>
            <a:picLocks noChangeAspect="1"/>
          </p:cNvPicPr>
          <p:nvPr/>
        </p:nvPicPr>
        <p:blipFill>
          <a:blip r:embed="rId4"/>
          <a:stretch/>
        </p:blipFill>
        <p:spPr bwMode="auto">
          <a:xfrm>
            <a:off x="3719406" y="1178623"/>
            <a:ext cx="1561146" cy="1469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 calcmode="lin" valueType="num">
                                      <p:cBhvr additive="base">
                                        <p:cTn id="14" dur="500"/>
                                        <p:tgtEl>
                                          <p:spTgt spid="6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9"/>
          <p:cNvSpPr txBox="1"/>
          <p:nvPr/>
        </p:nvSpPr>
        <p:spPr>
          <a:xfrm>
            <a:off x="578542" y="1313210"/>
            <a:ext cx="7560900"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i="0" u="none" strike="noStrike" dirty="0">
                <a:solidFill>
                  <a:srgbClr val="000000"/>
                </a:solidFill>
                <a:latin typeface="Arial"/>
                <a:ea typeface="Arial"/>
                <a:cs typeface="Arial"/>
                <a:sym typeface="Arial"/>
              </a:rPr>
              <a:t>Idee und Umsetzung </a:t>
            </a:r>
            <a:br>
              <a:rPr lang="de-DE" sz="1800" b="1" i="0" u="none" strike="noStrike" dirty="0">
                <a:solidFill>
                  <a:srgbClr val="000000"/>
                </a:solidFill>
                <a:latin typeface="Arial"/>
                <a:ea typeface="Arial"/>
                <a:cs typeface="Arial"/>
                <a:sym typeface="Arial"/>
              </a:rPr>
            </a:br>
            <a:r>
              <a:rPr lang="de-DE" sz="1800" i="0" u="none" strike="noStrike" dirty="0">
                <a:solidFill>
                  <a:srgbClr val="000000"/>
                </a:solidFill>
                <a:latin typeface="Arial"/>
                <a:ea typeface="Arial"/>
                <a:cs typeface="Arial"/>
                <a:sym typeface="Arial"/>
              </a:rPr>
              <a:t>Verein </a:t>
            </a:r>
            <a:r>
              <a:rPr lang="de-DE" sz="1800" i="0" u="none" strike="noStrike" dirty="0" err="1">
                <a:solidFill>
                  <a:srgbClr val="000000"/>
                </a:solidFill>
                <a:latin typeface="Arial"/>
                <a:ea typeface="Arial"/>
                <a:cs typeface="Arial"/>
                <a:sym typeface="Arial"/>
              </a:rPr>
              <a:t>EfEU</a:t>
            </a:r>
            <a:r>
              <a:rPr lang="de-DE" sz="1800" i="0" u="none" strike="noStrike" dirty="0">
                <a:solidFill>
                  <a:srgbClr val="000000"/>
                </a:solidFill>
                <a:latin typeface="Arial"/>
                <a:ea typeface="Arial"/>
                <a:cs typeface="Arial"/>
                <a:sym typeface="Arial"/>
              </a:rPr>
              <a:t>: </a:t>
            </a:r>
            <a:r>
              <a:rPr lang="de-DE" sz="1800" b="0" i="0" u="none" strike="noStrike" dirty="0">
                <a:solidFill>
                  <a:srgbClr val="000000"/>
                </a:solidFill>
                <a:latin typeface="Arial"/>
                <a:ea typeface="Arial"/>
                <a:cs typeface="Arial"/>
                <a:sym typeface="Arial"/>
              </a:rPr>
              <a:t>Renate Tanzberger, Rosemarie Ortner</a:t>
            </a:r>
            <a:br>
              <a:rPr lang="de-DE" sz="1800" b="0" i="0" u="none" strike="noStrike" dirty="0">
                <a:solidFill>
                  <a:srgbClr val="000000"/>
                </a:solidFill>
                <a:latin typeface="Arial"/>
                <a:ea typeface="Arial"/>
                <a:cs typeface="Arial"/>
                <a:sym typeface="Arial"/>
              </a:rPr>
            </a:br>
            <a:r>
              <a:rPr lang="de-DE" sz="1800" b="0" i="0" u="none" strike="noStrike" dirty="0">
                <a:solidFill>
                  <a:srgbClr val="000000"/>
                </a:solidFill>
                <a:latin typeface="Arial"/>
                <a:ea typeface="Arial"/>
                <a:cs typeface="Arial"/>
                <a:sym typeface="Arial"/>
              </a:rPr>
              <a:t>Naomi </a:t>
            </a:r>
            <a:r>
              <a:rPr lang="de-DE" sz="1800" b="0" i="0" u="none" strike="noStrike" dirty="0" err="1">
                <a:solidFill>
                  <a:srgbClr val="000000"/>
                </a:solidFill>
                <a:latin typeface="Arial"/>
                <a:ea typeface="Arial"/>
                <a:cs typeface="Arial"/>
                <a:sym typeface="Arial"/>
              </a:rPr>
              <a:t>Lobnig</a:t>
            </a:r>
            <a:r>
              <a:rPr lang="de-DE" sz="1800" b="0" i="0" u="none" strike="noStrike" dirty="0">
                <a:solidFill>
                  <a:srgbClr val="000000"/>
                </a:solidFill>
                <a:latin typeface="Arial"/>
                <a:ea typeface="Arial"/>
                <a:cs typeface="Arial"/>
                <a:sym typeface="Arial"/>
              </a:rPr>
              <a:t> </a:t>
            </a:r>
            <a:br>
              <a:rPr lang="de-DE" sz="1800" b="1" i="0" u="none" strike="noStrike" dirty="0">
                <a:solidFill>
                  <a:srgbClr val="000000"/>
                </a:solidFill>
                <a:latin typeface="Arial"/>
                <a:ea typeface="Arial"/>
                <a:cs typeface="Arial"/>
                <a:sym typeface="Arial"/>
              </a:rPr>
            </a:br>
            <a:r>
              <a:rPr lang="de-DE" sz="1800" b="1" i="0" u="none" strike="noStrike" dirty="0">
                <a:solidFill>
                  <a:srgbClr val="000000"/>
                </a:solidFill>
                <a:latin typeface="Arial"/>
                <a:ea typeface="Arial"/>
                <a:cs typeface="Arial"/>
                <a:sym typeface="Arial"/>
              </a:rPr>
              <a:t>Artwork </a:t>
            </a:r>
            <a:r>
              <a:rPr lang="de-DE" sz="1800" b="0" i="0" u="none" strike="noStrike" dirty="0">
                <a:solidFill>
                  <a:srgbClr val="000000"/>
                </a:solidFill>
                <a:latin typeface="Arial"/>
                <a:ea typeface="Arial"/>
                <a:cs typeface="Arial"/>
                <a:sym typeface="Arial"/>
              </a:rPr>
              <a:t>Jess Gaspar						</a:t>
            </a:r>
            <a:endParaRPr dirty="0"/>
          </a:p>
          <a:p>
            <a:pPr marL="0" marR="0" lvl="0" indent="0" algn="l" rtl="0">
              <a:spcBef>
                <a:spcPts val="0"/>
              </a:spcBef>
              <a:spcAft>
                <a:spcPts val="0"/>
              </a:spcAft>
              <a:buNone/>
            </a:pP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br>
              <a:rPr lang="de-DE" sz="1800" b="1" i="0" u="none" strike="noStrike" dirty="0">
                <a:solidFill>
                  <a:srgbClr val="000000"/>
                </a:solidFill>
                <a:latin typeface="Arial"/>
                <a:ea typeface="Arial"/>
                <a:cs typeface="Arial"/>
                <a:sym typeface="Arial"/>
              </a:rPr>
            </a:br>
            <a:r>
              <a:rPr lang="de-DE" sz="1800" i="0" u="none" strike="noStrike" dirty="0">
                <a:solidFill>
                  <a:srgbClr val="000000"/>
                </a:solidFill>
                <a:latin typeface="Arial"/>
                <a:ea typeface="Arial"/>
                <a:cs typeface="Arial"/>
                <a:sym typeface="Arial"/>
              </a:rPr>
              <a:t>Spielanleitung</a:t>
            </a:r>
            <a:r>
              <a:rPr lang="de-DE" sz="1800" b="1" i="0" u="none" strike="noStrike" dirty="0">
                <a:solidFill>
                  <a:srgbClr val="000000"/>
                </a:solidFill>
                <a:latin typeface="Arial"/>
                <a:ea typeface="Arial"/>
                <a:cs typeface="Arial"/>
                <a:sym typeface="Arial"/>
              </a:rPr>
              <a:t>  </a:t>
            </a:r>
            <a:r>
              <a:rPr lang="de-DE" sz="18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efeu.or.at/</a:t>
            </a:r>
            <a:r>
              <a:rPr lang="de-DE" sz="1800" b="0" i="0" u="sng" strike="noStrik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seiten</a:t>
            </a:r>
            <a:r>
              <a:rPr lang="de-DE" sz="18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de-DE" sz="1800" b="0" i="0" u="sng" strike="noStrik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download</a:t>
            </a:r>
            <a:r>
              <a:rPr lang="de-DE" sz="1800" b="0" i="0" u="sng" strike="noStrik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/LGBTIAQ_Millionenshow_EfEU_2023.pdf</a:t>
            </a:r>
            <a:endParaRPr sz="1800" b="0"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r>
              <a:rPr lang="de-DE" sz="1800" dirty="0"/>
              <a:t>Millionenshow</a:t>
            </a:r>
            <a:r>
              <a:rPr lang="de-DE" sz="1800" b="1" dirty="0"/>
              <a:t> </a:t>
            </a:r>
            <a:r>
              <a:rPr lang="de-DE" sz="1800" dirty="0" err="1"/>
              <a:t>Powerpoint</a:t>
            </a:r>
            <a:br>
              <a:rPr lang="de-DE" sz="1800" b="1" i="0" u="none" strike="noStrike" dirty="0">
                <a:solidFill>
                  <a:srgbClr val="000000"/>
                </a:solidFill>
                <a:latin typeface="Arial"/>
                <a:ea typeface="Arial"/>
                <a:cs typeface="Arial"/>
                <a:sym typeface="Arial"/>
              </a:rPr>
            </a:br>
            <a:r>
              <a:rPr lang="de-DE" sz="1800" u="sng" dirty="0">
                <a:hlinkClick r:id="rId4">
                  <a:extLst>
                    <a:ext uri="{A12FA001-AC4F-418D-AE19-62706E023703}">
                      <ahyp:hlinkClr xmlns:ahyp="http://schemas.microsoft.com/office/drawing/2018/hyperlinkcolor" val="tx"/>
                    </a:ext>
                  </a:extLst>
                </a:hlinkClick>
              </a:rPr>
              <a:t>efeu.or.at/seiten/download/LGBTIAQ_Millionenshow_EfEU_2024.pptx</a:t>
            </a:r>
            <a:endParaRPr lang="de-DE" sz="1800" u="sng" dirty="0"/>
          </a:p>
          <a:p>
            <a:pPr marL="0" marR="0" lvl="0" indent="0" algn="l" rtl="0">
              <a:spcBef>
                <a:spcPts val="0"/>
              </a:spcBef>
              <a:spcAft>
                <a:spcPts val="0"/>
              </a:spcAft>
              <a:buNone/>
            </a:pPr>
            <a:br>
              <a:rPr lang="de-DE" sz="1800" b="1" i="0" u="none" strike="noStrike" dirty="0">
                <a:solidFill>
                  <a:srgbClr val="000000"/>
                </a:solidFill>
                <a:latin typeface="Arial"/>
                <a:ea typeface="Arial"/>
                <a:cs typeface="Arial"/>
                <a:sym typeface="Arial"/>
              </a:rPr>
            </a:b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r>
              <a:rPr lang="de-DE" sz="1600" b="1" i="0" u="none" strike="noStrike" dirty="0">
                <a:solidFill>
                  <a:srgbClr val="000000"/>
                </a:solidFill>
                <a:latin typeface="Arial"/>
                <a:ea typeface="Arial"/>
                <a:cs typeface="Arial"/>
                <a:sym typeface="Arial"/>
              </a:rPr>
              <a:t>Gefördert von </a:t>
            </a:r>
            <a:r>
              <a:rPr lang="de-DE" sz="1600" b="0" i="0" u="none" strike="noStrike" dirty="0">
                <a:solidFill>
                  <a:srgbClr val="000000"/>
                </a:solidFill>
                <a:latin typeface="Arial"/>
                <a:ea typeface="Arial"/>
                <a:cs typeface="Arial"/>
                <a:sym typeface="Arial"/>
              </a:rPr>
              <a:t>der Wiener Antidiskriminierungsstelle</a:t>
            </a:r>
          </a:p>
          <a:p>
            <a:pPr marL="0" marR="0" lvl="0" indent="0" algn="l" rtl="0">
              <a:spcBef>
                <a:spcPts val="0"/>
              </a:spcBef>
              <a:spcAft>
                <a:spcPts val="0"/>
              </a:spcAft>
              <a:buNone/>
            </a:pPr>
            <a:r>
              <a:rPr lang="de-DE" sz="1600" b="0" i="0" u="none" strike="noStrike" dirty="0">
                <a:solidFill>
                  <a:srgbClr val="000000"/>
                </a:solidFill>
                <a:latin typeface="Arial"/>
                <a:ea typeface="Arial"/>
                <a:cs typeface="Arial"/>
                <a:sym typeface="Arial"/>
              </a:rPr>
              <a:t>für LGBTIQ-Angelegenheiten (</a:t>
            </a:r>
            <a:r>
              <a:rPr lang="de-DE" sz="1600" b="0" i="0" u="none" strike="noStrike" dirty="0" err="1">
                <a:solidFill>
                  <a:srgbClr val="000000"/>
                </a:solidFill>
                <a:latin typeface="Arial"/>
                <a:ea typeface="Arial"/>
                <a:cs typeface="Arial"/>
                <a:sym typeface="Arial"/>
              </a:rPr>
              <a:t>WASt</a:t>
            </a:r>
            <a:r>
              <a:rPr lang="de-DE" sz="1600" b="0" i="0" u="none" strike="noStrike" dirty="0">
                <a:solidFill>
                  <a:srgbClr val="000000"/>
                </a:solidFill>
                <a:latin typeface="Arial"/>
                <a:ea typeface="Arial"/>
                <a:cs typeface="Arial"/>
                <a:sym typeface="Arial"/>
              </a:rPr>
              <a:t>) </a:t>
            </a:r>
            <a:endParaRPr dirty="0"/>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r>
              <a:rPr lang="de-DE" sz="1800" dirty="0">
                <a:solidFill>
                  <a:srgbClr val="000000"/>
                </a:solidFill>
                <a:latin typeface="Arial"/>
                <a:ea typeface="Arial"/>
                <a:cs typeface="Arial"/>
                <a:sym typeface="Arial"/>
              </a:rPr>
              <a:t>Wien, Juni 202</a:t>
            </a:r>
            <a:r>
              <a:rPr lang="de-DE" sz="1800" dirty="0"/>
              <a:t>4</a:t>
            </a:r>
            <a:endParaRPr dirty="0"/>
          </a:p>
        </p:txBody>
      </p:sp>
      <p:pic>
        <p:nvPicPr>
          <p:cNvPr id="516" name="Google Shape;516;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04561" y="5403967"/>
            <a:ext cx="1618041" cy="650497"/>
          </a:xfrm>
          <a:prstGeom prst="rect">
            <a:avLst/>
          </a:prstGeom>
          <a:noFill/>
          <a:ln>
            <a:noFill/>
          </a:ln>
        </p:spPr>
      </p:pic>
      <p:pic>
        <p:nvPicPr>
          <p:cNvPr id="517" name="Google Shape;517;p49"/>
          <p:cNvPicPr preferRelativeResize="0"/>
          <p:nvPr/>
        </p:nvPicPr>
        <p:blipFill rotWithShape="1">
          <a:blip r:embed="rId6">
            <a:alphaModFix/>
          </a:blip>
          <a:srcRect/>
          <a:stretch/>
        </p:blipFill>
        <p:spPr>
          <a:xfrm>
            <a:off x="6087722" y="1313210"/>
            <a:ext cx="2051720" cy="111594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9"/>
          <p:cNvSpPr txBox="1"/>
          <p:nvPr/>
        </p:nvSpPr>
        <p:spPr>
          <a:xfrm>
            <a:off x="578542" y="1454033"/>
            <a:ext cx="7560900" cy="51398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b="1" i="0" u="none" strike="noStrike" dirty="0">
                <a:solidFill>
                  <a:srgbClr val="000000"/>
                </a:solidFill>
                <a:latin typeface="Arial"/>
                <a:ea typeface="Arial"/>
                <a:cs typeface="Arial"/>
                <a:sym typeface="Arial"/>
              </a:rPr>
              <a:t>Weitere </a:t>
            </a:r>
            <a:r>
              <a:rPr lang="de-AT" sz="1800" b="1" dirty="0"/>
              <a:t>Materialien aus dem </a:t>
            </a:r>
            <a:r>
              <a:rPr lang="de-AT" sz="1800" b="1" i="0" u="none" strike="noStrike" dirty="0">
                <a:solidFill>
                  <a:srgbClr val="000000"/>
                </a:solidFill>
                <a:latin typeface="Arial"/>
                <a:ea typeface="Arial"/>
                <a:cs typeface="Arial"/>
                <a:sym typeface="Arial"/>
              </a:rPr>
              <a:t>Projekt </a:t>
            </a:r>
            <a:br>
              <a:rPr lang="de-AT" sz="1800" b="1" i="0" u="none" strike="noStrike" dirty="0">
                <a:solidFill>
                  <a:srgbClr val="000000"/>
                </a:solidFill>
                <a:latin typeface="Arial"/>
                <a:ea typeface="Arial"/>
                <a:cs typeface="Arial"/>
                <a:sym typeface="Arial"/>
              </a:rPr>
            </a:br>
            <a:r>
              <a:rPr lang="de-AT" sz="1800" b="1" i="0" u="none" strike="noStrike" dirty="0">
                <a:solidFill>
                  <a:srgbClr val="000000"/>
                </a:solidFill>
                <a:latin typeface="Arial"/>
                <a:ea typeface="Arial"/>
                <a:cs typeface="Arial"/>
                <a:sym typeface="Arial"/>
              </a:rPr>
              <a:t>„LGBTIAQ* spielerisch vermittelt“</a:t>
            </a:r>
            <a:r>
              <a:rPr lang="de-DE" sz="1800" b="0" i="0" u="none" strike="noStrike" dirty="0">
                <a:solidFill>
                  <a:srgbClr val="000000"/>
                </a:solidFill>
                <a:latin typeface="Arial"/>
                <a:ea typeface="Arial"/>
                <a:cs typeface="Arial"/>
                <a:sym typeface="Arial"/>
              </a:rPr>
              <a:t>						</a:t>
            </a:r>
            <a:endParaRPr dirty="0"/>
          </a:p>
          <a:p>
            <a:pPr marL="0" marR="0" lvl="0" indent="0" algn="l" rtl="0">
              <a:spcBef>
                <a:spcPts val="0"/>
              </a:spcBef>
              <a:spcAft>
                <a:spcPts val="0"/>
              </a:spcAft>
              <a:buNone/>
            </a:pP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r>
              <a:rPr lang="de-DE" sz="1800" b="1" dirty="0"/>
              <a:t>Meilensteine der LGBTIAQ* Geschichte in Österreich</a:t>
            </a:r>
          </a:p>
          <a:p>
            <a:pPr marL="0" marR="0" lvl="0" indent="0" algn="l" rtl="0">
              <a:spcBef>
                <a:spcPts val="0"/>
              </a:spcBef>
              <a:spcAft>
                <a:spcPts val="0"/>
              </a:spcAft>
              <a:buNone/>
            </a:pPr>
            <a:br>
              <a:rPr lang="de-DE" sz="1800" b="1" i="0" u="none" strike="noStrike" dirty="0">
                <a:solidFill>
                  <a:srgbClr val="000000"/>
                </a:solidFill>
                <a:latin typeface="Arial"/>
                <a:ea typeface="Arial"/>
                <a:cs typeface="Arial"/>
                <a:sym typeface="Arial"/>
              </a:rPr>
            </a:br>
            <a:r>
              <a:rPr lang="de-DE" sz="1800" i="0" u="none" strike="noStrike" dirty="0">
                <a:solidFill>
                  <a:srgbClr val="000000"/>
                </a:solidFill>
                <a:latin typeface="Arial"/>
                <a:ea typeface="Arial"/>
                <a:cs typeface="Arial"/>
                <a:sym typeface="Arial"/>
              </a:rPr>
              <a:t>Spielanleitung und Kopiervorlagen 2023</a:t>
            </a:r>
          </a:p>
          <a:p>
            <a:pPr lvl="0"/>
            <a:r>
              <a:rPr lang="de-DE" sz="1800" dirty="0">
                <a:solidFill>
                  <a:schemeClr val="tx1"/>
                </a:solidFill>
                <a:hlinkClick r:id="rId3">
                  <a:extLst>
                    <a:ext uri="{A12FA001-AC4F-418D-AE19-62706E023703}">
                      <ahyp:hlinkClr xmlns:ahyp="http://schemas.microsoft.com/office/drawing/2018/hyperlinkcolor" val="tx"/>
                    </a:ext>
                  </a:extLst>
                </a:hlinkClick>
              </a:rPr>
              <a:t>efeu.or.at/</a:t>
            </a:r>
            <a:r>
              <a:rPr lang="de-DE" sz="1800" dirty="0" err="1">
                <a:solidFill>
                  <a:schemeClr val="tx1"/>
                </a:solidFill>
                <a:hlinkClick r:id="rId3">
                  <a:extLst>
                    <a:ext uri="{A12FA001-AC4F-418D-AE19-62706E023703}">
                      <ahyp:hlinkClr xmlns:ahyp="http://schemas.microsoft.com/office/drawing/2018/hyperlinkcolor" val="tx"/>
                    </a:ext>
                  </a:extLst>
                </a:hlinkClick>
              </a:rPr>
              <a:t>seiten</a:t>
            </a:r>
            <a:r>
              <a:rPr lang="de-DE" sz="1800" dirty="0">
                <a:solidFill>
                  <a:schemeClr val="tx1"/>
                </a:solidFill>
                <a:hlinkClick r:id="rId3">
                  <a:extLst>
                    <a:ext uri="{A12FA001-AC4F-418D-AE19-62706E023703}">
                      <ahyp:hlinkClr xmlns:ahyp="http://schemas.microsoft.com/office/drawing/2018/hyperlinkcolor" val="tx"/>
                    </a:ext>
                  </a:extLst>
                </a:hlinkClick>
              </a:rPr>
              <a:t>/</a:t>
            </a:r>
            <a:r>
              <a:rPr lang="de-DE" sz="1800" dirty="0" err="1">
                <a:solidFill>
                  <a:schemeClr val="tx1"/>
                </a:solidFill>
                <a:hlinkClick r:id="rId3">
                  <a:extLst>
                    <a:ext uri="{A12FA001-AC4F-418D-AE19-62706E023703}">
                      <ahyp:hlinkClr xmlns:ahyp="http://schemas.microsoft.com/office/drawing/2018/hyperlinkcolor" val="tx"/>
                    </a:ext>
                  </a:extLst>
                </a:hlinkClick>
              </a:rPr>
              <a:t>download</a:t>
            </a:r>
            <a:r>
              <a:rPr lang="de-DE" sz="1800" dirty="0">
                <a:solidFill>
                  <a:schemeClr val="tx1"/>
                </a:solidFill>
                <a:hlinkClick r:id="rId3">
                  <a:extLst>
                    <a:ext uri="{A12FA001-AC4F-418D-AE19-62706E023703}">
                      <ahyp:hlinkClr xmlns:ahyp="http://schemas.microsoft.com/office/drawing/2018/hyperlinkcolor" val="tx"/>
                    </a:ext>
                  </a:extLst>
                </a:hlinkClick>
              </a:rPr>
              <a:t>/LGBTIAQ_Meilensteine_EfEU_2023.pdf</a:t>
            </a:r>
            <a:endParaRPr lang="de-DE" sz="1800" dirty="0">
              <a:solidFill>
                <a:schemeClr val="tx1"/>
              </a:solidFill>
            </a:endParaRPr>
          </a:p>
          <a:p>
            <a:pPr marL="0" marR="0" lvl="0" indent="0" algn="l" rtl="0">
              <a:spcBef>
                <a:spcPts val="0"/>
              </a:spcBef>
              <a:spcAft>
                <a:spcPts val="0"/>
              </a:spcAft>
              <a:buNone/>
            </a:pPr>
            <a:endParaRPr lang="de-DE" sz="1800" b="1" dirty="0"/>
          </a:p>
          <a:p>
            <a:pPr marL="0" marR="0" lvl="0" indent="0" algn="l" rtl="0">
              <a:spcBef>
                <a:spcPts val="0"/>
              </a:spcBef>
              <a:spcAft>
                <a:spcPts val="0"/>
              </a:spcAft>
              <a:buNone/>
            </a:pPr>
            <a:r>
              <a:rPr lang="de-DE" sz="1800" i="0" u="none" strike="noStrike" dirty="0">
                <a:solidFill>
                  <a:srgbClr val="000000"/>
                </a:solidFill>
                <a:latin typeface="Arial"/>
                <a:ea typeface="Arial"/>
                <a:cs typeface="Arial"/>
                <a:sym typeface="Arial"/>
              </a:rPr>
              <a:t>Ergänzung und Aktualisierung 2024 mit Bilder-Liste und Kopiervorlagen</a:t>
            </a:r>
          </a:p>
          <a:p>
            <a:pPr marL="0" marR="0" lvl="0" indent="0" algn="l" rtl="0">
              <a:spcBef>
                <a:spcPts val="0"/>
              </a:spcBef>
              <a:spcAft>
                <a:spcPts val="0"/>
              </a:spcAft>
              <a:buNone/>
            </a:pPr>
            <a:r>
              <a:rPr lang="de-DE" sz="1800" i="0" u="none" strike="noStrik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efeu.or.at/</a:t>
            </a:r>
            <a:r>
              <a:rPr lang="de-DE" sz="1800" i="0" u="none" strike="noStrik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seiten</a:t>
            </a:r>
            <a:r>
              <a:rPr lang="de-DE" sz="1800" i="0" u="none" strike="noStrik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de-DE" sz="1800" i="0" u="none" strike="noStrik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download</a:t>
            </a:r>
            <a:r>
              <a:rPr lang="de-DE" sz="1800" i="0" u="none" strike="noStrik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t>
            </a:r>
            <a:r>
              <a:rPr lang="de-DE" sz="1800" i="0" u="none" strike="noStrike" dirty="0">
                <a:solidFill>
                  <a:schemeClr val="tx1"/>
                </a:solidFill>
                <a:latin typeface="Arial"/>
                <a:ea typeface="Arial"/>
                <a:cs typeface="Arial"/>
                <a:sym typeface="Arial"/>
                <a:hlinkClick r:id="rId4">
                  <a:extLst>
                    <a:ext uri="{A12FA001-AC4F-418D-AE19-62706E023703}">
                      <ahyp:hlinkClr xmlns:ahyp="http://schemas.microsoft.com/office/drawing/2018/hyperlinkcolor" val="tx"/>
                    </a:ext>
                  </a:extLst>
                </a:hlinkClick>
              </a:rPr>
              <a:t>Meilensteine</a:t>
            </a:r>
            <a:r>
              <a:rPr lang="de-DE" sz="1800" i="0" u="none" strike="noStrik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_EDITION_2024.pdf</a:t>
            </a:r>
            <a:br>
              <a:rPr lang="de-DE" sz="1800" b="1" i="0" u="none" strike="noStrike" dirty="0">
                <a:solidFill>
                  <a:srgbClr val="000000"/>
                </a:solidFill>
                <a:latin typeface="Arial"/>
                <a:ea typeface="Arial"/>
                <a:cs typeface="Arial"/>
                <a:sym typeface="Arial"/>
              </a:rPr>
            </a:br>
            <a:endParaRPr lang="de-DE" sz="18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6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6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endParaRPr lang="de-DE" sz="1600" b="1" i="0" u="none" strike="noStrike" dirty="0">
              <a:solidFill>
                <a:srgbClr val="000000"/>
              </a:solidFill>
              <a:latin typeface="Arial"/>
              <a:ea typeface="Arial"/>
              <a:cs typeface="Arial"/>
              <a:sym typeface="Arial"/>
            </a:endParaRPr>
          </a:p>
          <a:p>
            <a:pPr marL="0" marR="0" lvl="0" indent="0" algn="l" rtl="0">
              <a:spcBef>
                <a:spcPts val="0"/>
              </a:spcBef>
              <a:spcAft>
                <a:spcPts val="0"/>
              </a:spcAft>
              <a:buNone/>
            </a:pPr>
            <a:r>
              <a:rPr lang="de-DE" sz="1600" b="1" i="0" u="none" strike="noStrike" dirty="0">
                <a:solidFill>
                  <a:srgbClr val="000000"/>
                </a:solidFill>
                <a:latin typeface="Arial"/>
                <a:ea typeface="Arial"/>
                <a:cs typeface="Arial"/>
                <a:sym typeface="Arial"/>
              </a:rPr>
              <a:t>Gefördert von </a:t>
            </a:r>
            <a:r>
              <a:rPr lang="de-DE" sz="1600" b="0" i="0" u="none" strike="noStrike" dirty="0">
                <a:solidFill>
                  <a:srgbClr val="000000"/>
                </a:solidFill>
                <a:latin typeface="Arial"/>
                <a:ea typeface="Arial"/>
                <a:cs typeface="Arial"/>
                <a:sym typeface="Arial"/>
              </a:rPr>
              <a:t>der Wiener Antidiskriminierungsstelle</a:t>
            </a:r>
          </a:p>
          <a:p>
            <a:pPr marL="0" marR="0" lvl="0" indent="0" algn="l" rtl="0">
              <a:spcBef>
                <a:spcPts val="0"/>
              </a:spcBef>
              <a:spcAft>
                <a:spcPts val="0"/>
              </a:spcAft>
              <a:buNone/>
            </a:pPr>
            <a:r>
              <a:rPr lang="de-DE" sz="1600" b="0" i="0" u="none" strike="noStrike" dirty="0">
                <a:solidFill>
                  <a:srgbClr val="000000"/>
                </a:solidFill>
                <a:latin typeface="Arial"/>
                <a:ea typeface="Arial"/>
                <a:cs typeface="Arial"/>
                <a:sym typeface="Arial"/>
              </a:rPr>
              <a:t>für LGBTIQ-Angelegenheiten (</a:t>
            </a:r>
            <a:r>
              <a:rPr lang="de-DE" sz="1600" b="0" i="0" u="none" strike="noStrike" dirty="0" err="1">
                <a:solidFill>
                  <a:srgbClr val="000000"/>
                </a:solidFill>
                <a:latin typeface="Arial"/>
                <a:ea typeface="Arial"/>
                <a:cs typeface="Arial"/>
                <a:sym typeface="Arial"/>
              </a:rPr>
              <a:t>WASt</a:t>
            </a:r>
            <a:r>
              <a:rPr lang="de-DE" sz="1600" b="0" i="0" u="none" strike="noStrike" dirty="0">
                <a:solidFill>
                  <a:srgbClr val="000000"/>
                </a:solidFill>
                <a:latin typeface="Arial"/>
                <a:ea typeface="Arial"/>
                <a:cs typeface="Arial"/>
                <a:sym typeface="Arial"/>
              </a:rPr>
              <a:t>) </a:t>
            </a:r>
            <a:endParaRPr dirty="0"/>
          </a:p>
          <a:p>
            <a:pPr marL="0" marR="0" lvl="0" indent="0" algn="l" rtl="0">
              <a:spcBef>
                <a:spcPts val="0"/>
              </a:spcBef>
              <a:spcAft>
                <a:spcPts val="0"/>
              </a:spcAft>
              <a:buNone/>
            </a:pPr>
            <a:endParaRPr sz="1800" dirty="0">
              <a:solidFill>
                <a:srgbClr val="000000"/>
              </a:solidFill>
              <a:latin typeface="Arial"/>
              <a:ea typeface="Arial"/>
              <a:cs typeface="Arial"/>
              <a:sym typeface="Arial"/>
            </a:endParaRPr>
          </a:p>
          <a:p>
            <a:pPr marL="0" marR="0" lvl="0" indent="0" algn="l" rtl="0">
              <a:spcBef>
                <a:spcPts val="0"/>
              </a:spcBef>
              <a:spcAft>
                <a:spcPts val="0"/>
              </a:spcAft>
              <a:buNone/>
            </a:pPr>
            <a:endParaRPr dirty="0"/>
          </a:p>
        </p:txBody>
      </p:sp>
      <p:pic>
        <p:nvPicPr>
          <p:cNvPr id="516" name="Google Shape;516;p4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16884" y="5506709"/>
            <a:ext cx="1618041" cy="650497"/>
          </a:xfrm>
          <a:prstGeom prst="rect">
            <a:avLst/>
          </a:prstGeom>
          <a:noFill/>
          <a:ln>
            <a:noFill/>
          </a:ln>
        </p:spPr>
      </p:pic>
    </p:spTree>
    <p:extLst>
      <p:ext uri="{BB962C8B-B14F-4D97-AF65-F5344CB8AC3E}">
        <p14:creationId xmlns:p14="http://schemas.microsoft.com/office/powerpoint/2010/main" val="4098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e586186c0d_0_10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77" name="Google Shape;77;g2e586186c0d_0_10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8" name="Google Shape;78;g2e586186c0d_0_102"/>
          <p:cNvSpPr/>
          <p:nvPr/>
        </p:nvSpPr>
        <p:spPr>
          <a:xfrm>
            <a:off x="889755" y="1202650"/>
            <a:ext cx="6696600" cy="51639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de-DE" sz="2400" b="1" i="0" u="none" strike="noStrike" cap="none" dirty="0">
                <a:solidFill>
                  <a:schemeClr val="dk1"/>
                </a:solidFill>
                <a:latin typeface="Arial"/>
                <a:ea typeface="Arial"/>
                <a:cs typeface="Arial"/>
                <a:sym typeface="Arial"/>
              </a:rPr>
              <a:t>Lösung </a:t>
            </a:r>
            <a:r>
              <a:rPr lang="de-DE" sz="2400" b="1" dirty="0">
                <a:solidFill>
                  <a:schemeClr val="dk1"/>
                </a:solidFill>
              </a:rPr>
              <a:t>A</a:t>
            </a:r>
            <a:r>
              <a:rPr lang="de-DE" sz="2400" b="1" i="0" u="none" strike="noStrike" cap="none" dirty="0">
                <a:solidFill>
                  <a:schemeClr val="dk1"/>
                </a:solidFill>
                <a:latin typeface="Arial"/>
                <a:ea typeface="Arial"/>
                <a:cs typeface="Arial"/>
                <a:sym typeface="Arial"/>
              </a:rPr>
              <a:t>:  </a:t>
            </a:r>
            <a:br>
              <a:rPr lang="de-DE" sz="2400" b="0" i="0" u="none" strike="noStrike" cap="none" dirty="0">
                <a:solidFill>
                  <a:schemeClr val="dk1"/>
                </a:solidFill>
                <a:latin typeface="Arial"/>
                <a:ea typeface="Arial"/>
                <a:cs typeface="Arial"/>
                <a:sym typeface="Arial"/>
              </a:rPr>
            </a:br>
            <a:br>
              <a:rPr lang="de-DE" sz="800" b="0" i="0" u="none" strike="noStrike" cap="none" dirty="0">
                <a:solidFill>
                  <a:schemeClr val="dk1"/>
                </a:solidFill>
                <a:latin typeface="Arial"/>
                <a:ea typeface="Arial"/>
                <a:cs typeface="Arial"/>
                <a:sym typeface="Arial"/>
              </a:rPr>
            </a:br>
            <a:r>
              <a:rPr lang="de-DE" dirty="0">
                <a:solidFill>
                  <a:schemeClr val="dk1"/>
                </a:solidFill>
              </a:rPr>
              <a:t>Der </a:t>
            </a:r>
            <a:r>
              <a:rPr lang="de-DE" b="1" dirty="0" err="1">
                <a:solidFill>
                  <a:schemeClr val="dk1"/>
                </a:solidFill>
              </a:rPr>
              <a:t>Wear</a:t>
            </a:r>
            <a:r>
              <a:rPr lang="de-DE" b="1" dirty="0">
                <a:solidFill>
                  <a:schemeClr val="dk1"/>
                </a:solidFill>
              </a:rPr>
              <a:t> </a:t>
            </a:r>
            <a:r>
              <a:rPr lang="de-DE" b="1" dirty="0" err="1">
                <a:solidFill>
                  <a:schemeClr val="dk1"/>
                </a:solidFill>
              </a:rPr>
              <a:t>it</a:t>
            </a:r>
            <a:r>
              <a:rPr lang="de-DE" b="1" dirty="0">
                <a:solidFill>
                  <a:schemeClr val="dk1"/>
                </a:solidFill>
              </a:rPr>
              <a:t> Purple Day</a:t>
            </a:r>
            <a:r>
              <a:rPr lang="de-DE" dirty="0">
                <a:solidFill>
                  <a:schemeClr val="dk1"/>
                </a:solidFill>
              </a:rPr>
              <a:t> wurde 2010 ins Leben gerufen und wird jährlich am letzten Freitag im August begangen. An diesem Tag tragen queere Menschen und ihre Verbündeten (engl. </a:t>
            </a:r>
            <a:r>
              <a:rPr lang="de-DE" i="1" dirty="0">
                <a:solidFill>
                  <a:schemeClr val="dk1"/>
                </a:solidFill>
              </a:rPr>
              <a:t>Ally</a:t>
            </a:r>
            <a:r>
              <a:rPr lang="de-DE" dirty="0">
                <a:solidFill>
                  <a:schemeClr val="dk1"/>
                </a:solidFill>
              </a:rPr>
              <a:t>) lila T-Shirts, um </a:t>
            </a:r>
            <a:r>
              <a:rPr lang="de-DE" b="1" dirty="0">
                <a:solidFill>
                  <a:schemeClr val="dk1"/>
                </a:solidFill>
              </a:rPr>
              <a:t>auf Diskriminierung gegen queere Jugendliche in Schulen aufmerksam zu machen</a:t>
            </a:r>
            <a:r>
              <a:rPr lang="de-DE" dirty="0">
                <a:solidFill>
                  <a:schemeClr val="dk1"/>
                </a:solidFill>
              </a:rPr>
              <a:t>.</a:t>
            </a: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r>
              <a:rPr lang="de-DE" sz="1100" dirty="0">
                <a:solidFill>
                  <a:schemeClr val="dk1"/>
                </a:solidFill>
              </a:rPr>
              <a:t>Quelle: </a:t>
            </a:r>
            <a:r>
              <a:rPr lang="de-DE" sz="1100" u="sng" dirty="0">
                <a:solidFill>
                  <a:schemeClr val="tx1"/>
                </a:solidFill>
                <a:hlinkClick r:id="rId3">
                  <a:extLst>
                    <a:ext uri="{A12FA001-AC4F-418D-AE19-62706E023703}">
                      <ahyp:hlinkClr xmlns:ahyp="http://schemas.microsoft.com/office/drawing/2018/hyperlinkcolor" val="tx"/>
                    </a:ext>
                  </a:extLst>
                </a:hlinkClick>
              </a:rPr>
              <a:t>queer-lexikon.net/2019/11/09/</a:t>
            </a:r>
            <a:r>
              <a:rPr lang="de-DE" sz="1100" u="sng" dirty="0" err="1">
                <a:solidFill>
                  <a:schemeClr val="tx1"/>
                </a:solidFill>
                <a:hlinkClick r:id="rId3">
                  <a:extLst>
                    <a:ext uri="{A12FA001-AC4F-418D-AE19-62706E023703}">
                      <ahyp:hlinkClr xmlns:ahyp="http://schemas.microsoft.com/office/drawing/2018/hyperlinkcolor" val="tx"/>
                    </a:ext>
                  </a:extLst>
                </a:hlinkClick>
              </a:rPr>
              <a:t>wear-it-purple-day</a:t>
            </a:r>
            <a:endParaRPr dirty="0">
              <a:solidFill>
                <a:schemeClr val="tx1"/>
              </a:solidFill>
            </a:endParaRPr>
          </a:p>
          <a:p>
            <a:pPr marL="0" marR="0" lvl="0" indent="0" algn="l" rtl="0">
              <a:lnSpc>
                <a:spcPct val="120000"/>
              </a:lnSpc>
              <a:spcBef>
                <a:spcPts val="0"/>
              </a:spcBef>
              <a:spcAft>
                <a:spcPts val="0"/>
              </a:spcAft>
              <a:buNone/>
            </a:pPr>
            <a:r>
              <a:rPr lang="de-DE" sz="1100" dirty="0">
                <a:solidFill>
                  <a:schemeClr val="tx1"/>
                </a:solidFill>
              </a:rPr>
              <a:t>Ein Bild findet sich auf: </a:t>
            </a:r>
            <a:r>
              <a:rPr lang="en-US" sz="1100" u="sng" dirty="0">
                <a:solidFill>
                  <a:schemeClr val="tx1"/>
                </a:solidFill>
                <a:hlinkClick r:id="rId4">
                  <a:extLst>
                    <a:ext uri="{A12FA001-AC4F-418D-AE19-62706E023703}">
                      <ahyp:hlinkClr xmlns:ahyp="http://schemas.microsoft.com/office/drawing/2018/hyperlinkcolor" val="tx"/>
                    </a:ext>
                  </a:extLst>
                </a:hlinkClick>
              </a:rPr>
              <a:t>facebook.com/</a:t>
            </a:r>
            <a:r>
              <a:rPr lang="en-US" sz="1100" u="sng" dirty="0" err="1">
                <a:solidFill>
                  <a:schemeClr val="tx1"/>
                </a:solidFill>
                <a:hlinkClick r:id="rId4">
                  <a:extLst>
                    <a:ext uri="{A12FA001-AC4F-418D-AE19-62706E023703}">
                      <ahyp:hlinkClr xmlns:ahyp="http://schemas.microsoft.com/office/drawing/2018/hyperlinkcolor" val="tx"/>
                    </a:ext>
                  </a:extLst>
                </a:hlinkClick>
              </a:rPr>
              <a:t>ViennaPride</a:t>
            </a:r>
            <a:r>
              <a:rPr lang="en-US" sz="1100" u="sng" dirty="0">
                <a:solidFill>
                  <a:schemeClr val="tx1"/>
                </a:solidFill>
                <a:hlinkClick r:id="rId4">
                  <a:extLst>
                    <a:ext uri="{A12FA001-AC4F-418D-AE19-62706E023703}">
                      <ahyp:hlinkClr xmlns:ahyp="http://schemas.microsoft.com/office/drawing/2018/hyperlinkcolor" val="tx"/>
                    </a:ext>
                  </a:extLst>
                </a:hlinkClick>
              </a:rPr>
              <a:t>/posts/5313350882052533/?_</a:t>
            </a:r>
            <a:r>
              <a:rPr lang="en-US" sz="1100" u="sng" dirty="0" err="1">
                <a:solidFill>
                  <a:schemeClr val="tx1"/>
                </a:solidFill>
                <a:hlinkClick r:id="rId4">
                  <a:extLst>
                    <a:ext uri="{A12FA001-AC4F-418D-AE19-62706E023703}">
                      <ahyp:hlinkClr xmlns:ahyp="http://schemas.microsoft.com/office/drawing/2018/hyperlinkcolor" val="tx"/>
                    </a:ext>
                  </a:extLst>
                </a:hlinkClick>
              </a:rPr>
              <a:t>rdr</a:t>
            </a:r>
            <a:r>
              <a:rPr lang="de-DE" sz="1100" dirty="0">
                <a:solidFill>
                  <a:schemeClr val="tx1"/>
                </a:solidFill>
              </a:rPr>
              <a:t> | </a:t>
            </a:r>
            <a:r>
              <a:rPr lang="de-DE" sz="1100" u="sng" dirty="0">
                <a:solidFill>
                  <a:schemeClr val="tx1"/>
                </a:solidFill>
                <a:hlinkClick r:id="rId5">
                  <a:extLst>
                    <a:ext uri="{A12FA001-AC4F-418D-AE19-62706E023703}">
                      <ahyp:hlinkClr xmlns:ahyp="http://schemas.microsoft.com/office/drawing/2018/hyperlinkcolor" val="tx"/>
                    </a:ext>
                  </a:extLst>
                </a:hlinkClick>
              </a:rPr>
              <a:t>fm4.orf.at/</a:t>
            </a:r>
            <a:r>
              <a:rPr lang="de-DE" sz="1100" u="sng" dirty="0" err="1">
                <a:solidFill>
                  <a:schemeClr val="tx1"/>
                </a:solidFill>
                <a:hlinkClick r:id="rId5">
                  <a:extLst>
                    <a:ext uri="{A12FA001-AC4F-418D-AE19-62706E023703}">
                      <ahyp:hlinkClr xmlns:ahyp="http://schemas.microsoft.com/office/drawing/2018/hyperlinkcolor" val="tx"/>
                    </a:ext>
                  </a:extLst>
                </a:hlinkClick>
              </a:rPr>
              <a:t>stories</a:t>
            </a:r>
            <a:r>
              <a:rPr lang="de-DE" sz="1100" u="sng" dirty="0">
                <a:solidFill>
                  <a:schemeClr val="tx1"/>
                </a:solidFill>
                <a:hlinkClick r:id="rId5">
                  <a:extLst>
                    <a:ext uri="{A12FA001-AC4F-418D-AE19-62706E023703}">
                      <ahyp:hlinkClr xmlns:ahyp="http://schemas.microsoft.com/office/drawing/2018/hyperlinkcolor" val="tx"/>
                    </a:ext>
                  </a:extLst>
                </a:hlinkClick>
              </a:rPr>
              <a:t>/3015821</a:t>
            </a:r>
            <a:endParaRPr dirty="0">
              <a:solidFill>
                <a:schemeClr val="tx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e586186c0d_0_11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87" name="Google Shape;87;g2e586186c0d_0_11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8" name="Google Shape;88;g2e586186c0d_0_112"/>
          <p:cNvSpPr/>
          <p:nvPr/>
        </p:nvSpPr>
        <p:spPr>
          <a:xfrm>
            <a:off x="951469" y="1447800"/>
            <a:ext cx="6928809" cy="49779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de-DE" dirty="0">
                <a:solidFill>
                  <a:schemeClr val="dk1"/>
                </a:solidFill>
                <a:highlight>
                  <a:srgbClr val="FFFFFF"/>
                </a:highlight>
              </a:rPr>
              <a:t>Die EU-weite Befragung </a:t>
            </a:r>
            <a:r>
              <a:rPr lang="de-DE" b="1" dirty="0">
                <a:solidFill>
                  <a:schemeClr val="dk1"/>
                </a:solidFill>
                <a:highlight>
                  <a:srgbClr val="FFFFFF"/>
                </a:highlight>
              </a:rPr>
              <a:t>EU LGBTI Survey</a:t>
            </a:r>
            <a:r>
              <a:rPr lang="de-DE" dirty="0">
                <a:solidFill>
                  <a:schemeClr val="dk1"/>
                </a:solidFill>
                <a:highlight>
                  <a:srgbClr val="FFFFFF"/>
                </a:highlight>
              </a:rPr>
              <a:t> fand erstmals 2012 statt und 2019 ein weiteres Mal, mit 140.000 Teilnehmer*innen. Europaweit sind </a:t>
            </a:r>
            <a:r>
              <a:rPr lang="de-DE" b="1" dirty="0">
                <a:solidFill>
                  <a:schemeClr val="dk1"/>
                </a:solidFill>
                <a:highlight>
                  <a:srgbClr val="FFFFFF"/>
                </a:highlight>
              </a:rPr>
              <a:t>zwei von drei queeren Schüler*innen </a:t>
            </a:r>
            <a:r>
              <a:rPr lang="de-DE" dirty="0">
                <a:solidFill>
                  <a:schemeClr val="dk1"/>
                </a:solidFill>
                <a:highlight>
                  <a:srgbClr val="FFFFFF"/>
                </a:highlight>
              </a:rPr>
              <a:t>von Mobbing, Beleidigungen und/oder Drohungen betroffen.</a:t>
            </a: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sz="1100" dirty="0">
              <a:solidFill>
                <a:schemeClr val="dk1"/>
              </a:solidFill>
              <a:highlight>
                <a:srgbClr val="FFFFFF"/>
              </a:highlight>
            </a:endParaRPr>
          </a:p>
          <a:p>
            <a:pPr marL="0" lvl="0" indent="0" algn="l" rtl="0">
              <a:lnSpc>
                <a:spcPct val="115000"/>
              </a:lnSpc>
              <a:spcBef>
                <a:spcPts val="0"/>
              </a:spcBef>
              <a:spcAft>
                <a:spcPts val="0"/>
              </a:spcAft>
              <a:buSzPts val="1100"/>
              <a:buNone/>
            </a:pPr>
            <a:r>
              <a:rPr lang="de-DE" sz="1100" dirty="0">
                <a:solidFill>
                  <a:schemeClr val="dk1"/>
                </a:solidFill>
                <a:highlight>
                  <a:srgbClr val="FFFFFF"/>
                </a:highlight>
              </a:rPr>
              <a:t>Quelle</a:t>
            </a:r>
            <a:r>
              <a:rPr lang="de-DE" sz="1100" dirty="0">
                <a:solidFill>
                  <a:schemeClr val="tx1"/>
                </a:solidFill>
                <a:highlight>
                  <a:srgbClr val="FFFFFF"/>
                </a:highlight>
              </a:rPr>
              <a:t>: </a:t>
            </a:r>
            <a:r>
              <a:rPr lang="de-DE" sz="1100" u="sng" dirty="0">
                <a:solidFill>
                  <a:schemeClr val="tx1"/>
                </a:solidFill>
                <a:highlight>
                  <a:srgbClr val="FFFFFF"/>
                </a:highlight>
                <a:hlinkClick r:id="rId3">
                  <a:extLst>
                    <a:ext uri="{A12FA001-AC4F-418D-AE19-62706E023703}">
                      <ahyp:hlinkClr xmlns:ahyp="http://schemas.microsoft.com/office/drawing/2018/hyperlinkcolor" val="tx"/>
                    </a:ext>
                  </a:extLst>
                </a:hlinkClick>
              </a:rPr>
              <a:t>fra.europa.eu/</a:t>
            </a:r>
            <a:r>
              <a:rPr lang="de-DE" sz="1100" u="sng" dirty="0" err="1">
                <a:solidFill>
                  <a:schemeClr val="tx1"/>
                </a:solidFill>
                <a:highlight>
                  <a:srgbClr val="FFFFFF"/>
                </a:highlight>
                <a:hlinkClick r:id="rId3">
                  <a:extLst>
                    <a:ext uri="{A12FA001-AC4F-418D-AE19-62706E023703}">
                      <ahyp:hlinkClr xmlns:ahyp="http://schemas.microsoft.com/office/drawing/2018/hyperlinkcolor" val="tx"/>
                    </a:ext>
                  </a:extLst>
                </a:hlinkClick>
              </a:rPr>
              <a:t>sites</a:t>
            </a:r>
            <a:r>
              <a:rPr lang="de-DE" sz="1100" u="sng" dirty="0">
                <a:solidFill>
                  <a:schemeClr val="tx1"/>
                </a:solidFill>
                <a:highlight>
                  <a:srgbClr val="FFFFFF"/>
                </a:highlight>
                <a:hlinkClick r:id="rId3">
                  <a:extLst>
                    <a:ext uri="{A12FA001-AC4F-418D-AE19-62706E023703}">
                      <ahyp:hlinkClr xmlns:ahyp="http://schemas.microsoft.com/office/drawing/2018/hyperlinkcolor" val="tx"/>
                    </a:ext>
                  </a:extLst>
                </a:hlinkClick>
              </a:rPr>
              <a:t>/</a:t>
            </a:r>
            <a:r>
              <a:rPr lang="de-DE" sz="1100" u="sng" dirty="0" err="1">
                <a:solidFill>
                  <a:schemeClr val="tx1"/>
                </a:solidFill>
                <a:highlight>
                  <a:srgbClr val="FFFFFF"/>
                </a:highlight>
                <a:hlinkClick r:id="rId3">
                  <a:extLst>
                    <a:ext uri="{A12FA001-AC4F-418D-AE19-62706E023703}">
                      <ahyp:hlinkClr xmlns:ahyp="http://schemas.microsoft.com/office/drawing/2018/hyperlinkcolor" val="tx"/>
                    </a:ext>
                  </a:extLst>
                </a:hlinkClick>
              </a:rPr>
              <a:t>default</a:t>
            </a:r>
            <a:r>
              <a:rPr lang="de-DE" sz="1100" u="sng" dirty="0">
                <a:solidFill>
                  <a:schemeClr val="tx1"/>
                </a:solidFill>
                <a:highlight>
                  <a:srgbClr val="FFFFFF"/>
                </a:highlight>
                <a:hlinkClick r:id="rId3">
                  <a:extLst>
                    <a:ext uri="{A12FA001-AC4F-418D-AE19-62706E023703}">
                      <ahyp:hlinkClr xmlns:ahyp="http://schemas.microsoft.com/office/drawing/2018/hyperlinkcolor" val="tx"/>
                    </a:ext>
                  </a:extLst>
                </a:hlinkClick>
              </a:rPr>
              <a:t>/</a:t>
            </a:r>
            <a:r>
              <a:rPr lang="de-DE" sz="1100" u="sng" dirty="0" err="1">
                <a:solidFill>
                  <a:schemeClr val="tx1"/>
                </a:solidFill>
                <a:highlight>
                  <a:srgbClr val="FFFFFF"/>
                </a:highlight>
                <a:hlinkClick r:id="rId3">
                  <a:extLst>
                    <a:ext uri="{A12FA001-AC4F-418D-AE19-62706E023703}">
                      <ahyp:hlinkClr xmlns:ahyp="http://schemas.microsoft.com/office/drawing/2018/hyperlinkcolor" val="tx"/>
                    </a:ext>
                  </a:extLst>
                </a:hlinkClick>
              </a:rPr>
              <a:t>files</a:t>
            </a:r>
            <a:r>
              <a:rPr lang="de-DE" sz="1100" u="sng" dirty="0">
                <a:solidFill>
                  <a:schemeClr val="tx1"/>
                </a:solidFill>
                <a:highlight>
                  <a:srgbClr val="FFFFFF"/>
                </a:highlight>
                <a:hlinkClick r:id="rId3">
                  <a:extLst>
                    <a:ext uri="{A12FA001-AC4F-418D-AE19-62706E023703}">
                      <ahyp:hlinkClr xmlns:ahyp="http://schemas.microsoft.com/office/drawing/2018/hyperlinkcolor" val="tx"/>
                    </a:ext>
                  </a:extLst>
                </a:hlinkClick>
              </a:rPr>
              <a:t>/</a:t>
            </a:r>
            <a:r>
              <a:rPr lang="de-DE" sz="1100" u="sng" dirty="0" err="1">
                <a:solidFill>
                  <a:schemeClr val="tx1"/>
                </a:solidFill>
                <a:highlight>
                  <a:srgbClr val="FFFFFF"/>
                </a:highlight>
                <a:hlinkClick r:id="rId3">
                  <a:extLst>
                    <a:ext uri="{A12FA001-AC4F-418D-AE19-62706E023703}">
                      <ahyp:hlinkClr xmlns:ahyp="http://schemas.microsoft.com/office/drawing/2018/hyperlinkcolor" val="tx"/>
                    </a:ext>
                  </a:extLst>
                </a:hlinkClick>
              </a:rPr>
              <a:t>fra_uploads</a:t>
            </a:r>
            <a:r>
              <a:rPr lang="de-DE" sz="1100" u="sng" dirty="0">
                <a:solidFill>
                  <a:schemeClr val="tx1"/>
                </a:solidFill>
                <a:highlight>
                  <a:srgbClr val="FFFFFF"/>
                </a:highlight>
                <a:hlinkClick r:id="rId3">
                  <a:extLst>
                    <a:ext uri="{A12FA001-AC4F-418D-AE19-62706E023703}">
                      <ahyp:hlinkClr xmlns:ahyp="http://schemas.microsoft.com/office/drawing/2018/hyperlinkcolor" val="tx"/>
                    </a:ext>
                  </a:extLst>
                </a:hlinkClick>
              </a:rPr>
              <a:t>/fra-2020-lgbti-equality-1_en.pdf</a:t>
            </a:r>
            <a:r>
              <a:rPr lang="de-DE" sz="1100" dirty="0">
                <a:solidFill>
                  <a:schemeClr val="tx1"/>
                </a:solidFill>
                <a:highlight>
                  <a:srgbClr val="FFFFFF"/>
                </a:highlight>
              </a:rPr>
              <a:t>, </a:t>
            </a:r>
            <a:r>
              <a:rPr lang="de-DE" sz="1100" dirty="0">
                <a:solidFill>
                  <a:schemeClr val="dk1"/>
                </a:solidFill>
                <a:highlight>
                  <a:srgbClr val="FFFFFF"/>
                </a:highlight>
              </a:rPr>
              <a:t>S. 16</a:t>
            </a:r>
            <a:endParaRPr sz="1100"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FFFFFF"/>
              </a:highlight>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p:txBody>
      </p:sp>
      <p:pic>
        <p:nvPicPr>
          <p:cNvPr id="89" name="Google Shape;89;g2e586186c0d_0_112"/>
          <p:cNvPicPr preferRelativeResize="0"/>
          <p:nvPr/>
        </p:nvPicPr>
        <p:blipFill>
          <a:blip r:embed="rId4">
            <a:alphaModFix/>
          </a:blip>
          <a:stretch>
            <a:fillRect/>
          </a:stretch>
        </p:blipFill>
        <p:spPr>
          <a:xfrm>
            <a:off x="987395" y="2633395"/>
            <a:ext cx="6696600" cy="3170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e586186c0d_0_124"/>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96" name="Google Shape;96;g2e586186c0d_0_124"/>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7" name="Google Shape;97;g2e586186c0d_0_124"/>
          <p:cNvSpPr/>
          <p:nvPr/>
        </p:nvSpPr>
        <p:spPr>
          <a:xfrm>
            <a:off x="1151781" y="2021440"/>
            <a:ext cx="6696600" cy="425607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de-DE" dirty="0">
                <a:solidFill>
                  <a:schemeClr val="dk1"/>
                </a:solidFill>
              </a:rPr>
              <a:t>Der 3. März ist der </a:t>
            </a:r>
            <a:r>
              <a:rPr lang="de-DE" b="1" dirty="0">
                <a:solidFill>
                  <a:schemeClr val="dk1"/>
                </a:solidFill>
              </a:rPr>
              <a:t>Internationale Tag für die Rechte von Sexarbeiter*innen</a:t>
            </a:r>
            <a:r>
              <a:rPr lang="de-DE" dirty="0">
                <a:solidFill>
                  <a:schemeClr val="dk1"/>
                </a:solidFill>
              </a:rPr>
              <a:t>; am 2. Juni findet der </a:t>
            </a:r>
            <a:r>
              <a:rPr lang="de-DE" b="1" dirty="0">
                <a:solidFill>
                  <a:schemeClr val="dk1"/>
                </a:solidFill>
              </a:rPr>
              <a:t>Internationale </a:t>
            </a:r>
            <a:r>
              <a:rPr lang="de-DE" b="1" dirty="0" err="1">
                <a:solidFill>
                  <a:schemeClr val="dk1"/>
                </a:solidFill>
              </a:rPr>
              <a:t>Hurentag</a:t>
            </a:r>
            <a:r>
              <a:rPr lang="de-DE" dirty="0">
                <a:solidFill>
                  <a:schemeClr val="dk1"/>
                </a:solidFill>
              </a:rPr>
              <a:t> statt. Trotz der teilweisen Legalität von Sexarbeit in Österreich sind Sexarbeiter*innen immer noch massiv von Stigmatisierung, Diskriminierung und Gewalt betroffen. Gefordert wird eine vollständige Entkriminalisierung und gesellschaftliche Legitimation von Sexarbeit. </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de-DE" dirty="0">
                <a:solidFill>
                  <a:schemeClr val="dk1"/>
                </a:solidFill>
              </a:rPr>
              <a:t>In Österreich setzen sich unter anderem die Vereine SOPHIE und LEFÖ für die Rechte von Sexarbeiter*innen ein.</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de-DE" sz="1100" dirty="0">
                <a:solidFill>
                  <a:schemeClr val="dk1"/>
                </a:solidFill>
              </a:rPr>
              <a:t>Quellen</a:t>
            </a:r>
            <a:r>
              <a:rPr lang="de-DE" sz="1100" dirty="0">
                <a:solidFill>
                  <a:schemeClr val="tx1"/>
                </a:solidFill>
              </a:rPr>
              <a:t>: </a:t>
            </a:r>
          </a:p>
          <a:p>
            <a:pPr marL="0" lvl="0" indent="0" algn="l" rtl="0">
              <a:lnSpc>
                <a:spcPct val="115000"/>
              </a:lnSpc>
              <a:spcBef>
                <a:spcPts val="0"/>
              </a:spcBef>
              <a:spcAft>
                <a:spcPts val="0"/>
              </a:spcAft>
              <a:buSzPts val="1100"/>
              <a:buNone/>
            </a:pPr>
            <a:r>
              <a:rPr lang="de-DE" sz="1100" u="sng" dirty="0">
                <a:solidFill>
                  <a:schemeClr val="tx1"/>
                </a:solidFill>
                <a:hlinkClick r:id="rId3">
                  <a:extLst>
                    <a:ext uri="{A12FA001-AC4F-418D-AE19-62706E023703}">
                      <ahyp:hlinkClr xmlns:ahyp="http://schemas.microsoft.com/office/drawing/2018/hyperlinkcolor" val="tx"/>
                    </a:ext>
                  </a:extLst>
                </a:hlinkClick>
              </a:rPr>
              <a:t>moment.at/</a:t>
            </a:r>
            <a:r>
              <a:rPr lang="de-DE" sz="1100" u="sng" dirty="0" err="1">
                <a:solidFill>
                  <a:schemeClr val="tx1"/>
                </a:solidFill>
                <a:hlinkClick r:id="rId3">
                  <a:extLst>
                    <a:ext uri="{A12FA001-AC4F-418D-AE19-62706E023703}">
                      <ahyp:hlinkClr xmlns:ahyp="http://schemas.microsoft.com/office/drawing/2018/hyperlinkcolor" val="tx"/>
                    </a:ext>
                  </a:extLst>
                </a:hlinkClick>
              </a:rPr>
              <a:t>story</a:t>
            </a:r>
            <a:r>
              <a:rPr lang="de-DE" sz="1100" u="sng" dirty="0">
                <a:solidFill>
                  <a:schemeClr val="tx1"/>
                </a:solidFill>
                <a:hlinkClick r:id="rId3">
                  <a:extLst>
                    <a:ext uri="{A12FA001-AC4F-418D-AE19-62706E023703}">
                      <ahyp:hlinkClr xmlns:ahyp="http://schemas.microsoft.com/office/drawing/2018/hyperlinkcolor" val="tx"/>
                    </a:ext>
                  </a:extLst>
                </a:hlinkClick>
              </a:rPr>
              <a:t>/welthurentag-</a:t>
            </a:r>
            <a:r>
              <a:rPr lang="de-DE" sz="1100" u="sng" dirty="0" err="1">
                <a:solidFill>
                  <a:schemeClr val="tx1"/>
                </a:solidFill>
                <a:hlinkClick r:id="rId3">
                  <a:extLst>
                    <a:ext uri="{A12FA001-AC4F-418D-AE19-62706E023703}">
                      <ahyp:hlinkClr xmlns:ahyp="http://schemas.microsoft.com/office/drawing/2018/hyperlinkcolor" val="tx"/>
                    </a:ext>
                  </a:extLst>
                </a:hlinkClick>
              </a:rPr>
              <a:t>sexarbeit</a:t>
            </a:r>
            <a:r>
              <a:rPr lang="de-DE" sz="1100" u="sng" dirty="0">
                <a:solidFill>
                  <a:schemeClr val="tx1"/>
                </a:solidFill>
                <a:hlinkClick r:id="rId3">
                  <a:extLst>
                    <a:ext uri="{A12FA001-AC4F-418D-AE19-62706E023703}">
                      <ahyp:hlinkClr xmlns:ahyp="http://schemas.microsoft.com/office/drawing/2018/hyperlinkcolor" val="tx"/>
                    </a:ext>
                  </a:extLst>
                </a:hlinkClick>
              </a:rPr>
              <a:t>-</a:t>
            </a:r>
            <a:r>
              <a:rPr lang="de-DE" sz="1100" u="sng" dirty="0" err="1">
                <a:solidFill>
                  <a:schemeClr val="tx1"/>
                </a:solidFill>
                <a:hlinkClick r:id="rId3">
                  <a:extLst>
                    <a:ext uri="{A12FA001-AC4F-418D-AE19-62706E023703}">
                      <ahyp:hlinkClr xmlns:ahyp="http://schemas.microsoft.com/office/drawing/2018/hyperlinkcolor" val="tx"/>
                    </a:ext>
                  </a:extLst>
                </a:hlinkClick>
              </a:rPr>
              <a:t>oesterreich</a:t>
            </a:r>
            <a:r>
              <a:rPr lang="de-DE" sz="1100" u="sng" dirty="0">
                <a:solidFill>
                  <a:schemeClr val="tx1"/>
                </a:solidFill>
                <a:hlinkClick r:id="rId3">
                  <a:extLst>
                    <a:ext uri="{A12FA001-AC4F-418D-AE19-62706E023703}">
                      <ahyp:hlinkClr xmlns:ahyp="http://schemas.microsoft.com/office/drawing/2018/hyperlinkcolor" val="tx"/>
                    </a:ext>
                  </a:extLst>
                </a:hlinkClick>
              </a:rPr>
              <a:t>/</a:t>
            </a:r>
            <a:endParaRPr lang="de-DE" sz="1100" u="sng" dirty="0">
              <a:solidFill>
                <a:schemeClr val="tx1"/>
              </a:solidFill>
            </a:endParaRPr>
          </a:p>
          <a:p>
            <a:pPr marL="0" lvl="0" indent="0" algn="l" rtl="0">
              <a:lnSpc>
                <a:spcPct val="115000"/>
              </a:lnSpc>
              <a:spcBef>
                <a:spcPts val="0"/>
              </a:spcBef>
              <a:spcAft>
                <a:spcPts val="0"/>
              </a:spcAft>
              <a:buSzPts val="1100"/>
              <a:buNone/>
            </a:pPr>
            <a:r>
              <a:rPr lang="de-DE" sz="1100" u="sng" dirty="0">
                <a:solidFill>
                  <a:schemeClr val="tx1"/>
                </a:solidFill>
                <a:hlinkClick r:id="rId4">
                  <a:extLst>
                    <a:ext uri="{A12FA001-AC4F-418D-AE19-62706E023703}">
                      <ahyp:hlinkClr xmlns:ahyp="http://schemas.microsoft.com/office/drawing/2018/hyperlinkcolor" val="tx"/>
                    </a:ext>
                  </a:extLst>
                </a:hlinkClick>
              </a:rPr>
              <a:t>www.sophie.or.at</a:t>
            </a:r>
            <a:r>
              <a:rPr lang="de-DE" sz="1100" dirty="0">
                <a:solidFill>
                  <a:schemeClr val="tx1"/>
                </a:solidFill>
              </a:rPr>
              <a:t> </a:t>
            </a:r>
          </a:p>
          <a:p>
            <a:pPr marL="0" lvl="0" indent="0" algn="l" rtl="0">
              <a:lnSpc>
                <a:spcPct val="115000"/>
              </a:lnSpc>
              <a:spcBef>
                <a:spcPts val="0"/>
              </a:spcBef>
              <a:spcAft>
                <a:spcPts val="0"/>
              </a:spcAft>
              <a:buSzPts val="1100"/>
              <a:buNone/>
            </a:pPr>
            <a:r>
              <a:rPr lang="de-DE" sz="1100" u="sng" dirty="0">
                <a:solidFill>
                  <a:schemeClr val="tx1"/>
                </a:solidFill>
                <a:hlinkClick r:id="rId5">
                  <a:extLst>
                    <a:ext uri="{A12FA001-AC4F-418D-AE19-62706E023703}">
                      <ahyp:hlinkClr xmlns:ahyp="http://schemas.microsoft.com/office/drawing/2018/hyperlinkcolor" val="tx"/>
                    </a:ext>
                  </a:extLst>
                </a:hlinkClick>
              </a:rPr>
              <a:t>https://lefoe.at/tampep/</a:t>
            </a:r>
            <a:endParaRPr dirty="0">
              <a:solidFill>
                <a:schemeClr val="tx1"/>
              </a:solidFill>
            </a:endParaRPr>
          </a:p>
          <a:p>
            <a:pPr marL="0" lvl="0" indent="0" algn="l" rtl="0">
              <a:lnSpc>
                <a:spcPct val="115000"/>
              </a:lnSpc>
              <a:spcBef>
                <a:spcPts val="0"/>
              </a:spcBef>
              <a:spcAft>
                <a:spcPts val="0"/>
              </a:spcAft>
              <a:buSzPts val="1100"/>
              <a:buNone/>
            </a:pPr>
            <a:endParaRPr dirty="0">
              <a:solidFill>
                <a:schemeClr val="tx1"/>
              </a:solidFill>
            </a:endParaRPr>
          </a:p>
          <a:p>
            <a:pPr marL="0" lvl="0" indent="0" algn="l" rtl="0">
              <a:lnSpc>
                <a:spcPct val="115000"/>
              </a:lnSpc>
              <a:spcBef>
                <a:spcPts val="0"/>
              </a:spcBef>
              <a:spcAft>
                <a:spcPts val="0"/>
              </a:spcAft>
              <a:buSzPts val="1100"/>
              <a:buNone/>
            </a:pPr>
            <a:endParaRPr b="1" dirty="0">
              <a:solidFill>
                <a:schemeClr val="tx1"/>
              </a:solidFill>
            </a:endParaRPr>
          </a:p>
          <a:p>
            <a:pPr marL="0" lvl="0" indent="0" algn="l" rtl="0">
              <a:lnSpc>
                <a:spcPct val="115000"/>
              </a:lnSpc>
              <a:spcBef>
                <a:spcPts val="0"/>
              </a:spcBef>
              <a:spcAft>
                <a:spcPts val="0"/>
              </a:spcAft>
              <a:buSzPts val="1100"/>
              <a:buNone/>
            </a:pPr>
            <a:r>
              <a:rPr lang="de-DE" b="1" dirty="0">
                <a:solidFill>
                  <a:schemeClr val="tx1"/>
                </a:solidFill>
              </a:rPr>
              <a:t>Tipp:</a:t>
            </a:r>
            <a:r>
              <a:rPr lang="de-DE" dirty="0">
                <a:solidFill>
                  <a:schemeClr val="tx1"/>
                </a:solidFill>
              </a:rPr>
              <a:t> Queerer Kalender mit einer Übersicht über Feier- und Gedenktage der queeren Community unter </a:t>
            </a:r>
            <a:r>
              <a:rPr lang="de-DE" u="sng" dirty="0">
                <a:solidFill>
                  <a:schemeClr val="tx1"/>
                </a:solidFill>
                <a:hlinkClick r:id="rId6">
                  <a:extLst>
                    <a:ext uri="{A12FA001-AC4F-418D-AE19-62706E023703}">
                      <ahyp:hlinkClr xmlns:ahyp="http://schemas.microsoft.com/office/drawing/2018/hyperlinkcolor" val="tx"/>
                    </a:ext>
                  </a:extLst>
                </a:hlinkClick>
              </a:rPr>
              <a:t>queer-lexikon.net/queerer-kalender/</a:t>
            </a:r>
            <a:r>
              <a:rPr lang="de-DE" dirty="0">
                <a:solidFill>
                  <a:schemeClr val="tx1"/>
                </a:solidFill>
              </a:rPr>
              <a:t>.</a:t>
            </a:r>
            <a:endParaRPr dirty="0">
              <a:solidFill>
                <a:schemeClr val="tx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e586186c0d_0_132"/>
          <p:cNvSpPr/>
          <p:nvPr/>
        </p:nvSpPr>
        <p:spPr>
          <a:xfrm>
            <a:off x="2590800" y="1447800"/>
            <a:ext cx="1219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2400"/>
              <a:buFont typeface="Times New Roman"/>
              <a:buNone/>
            </a:pPr>
            <a:endParaRPr sz="2400" b="0" i="0" u="none" strike="noStrike" cap="none">
              <a:solidFill>
                <a:schemeClr val="lt1"/>
              </a:solidFill>
              <a:latin typeface="Times New Roman"/>
              <a:ea typeface="Times New Roman"/>
              <a:cs typeface="Times New Roman"/>
              <a:sym typeface="Times New Roman"/>
            </a:endParaRPr>
          </a:p>
        </p:txBody>
      </p:sp>
      <p:graphicFrame>
        <p:nvGraphicFramePr>
          <p:cNvPr id="104" name="Google Shape;104;g2e586186c0d_0_132"/>
          <p:cNvGraphicFramePr/>
          <p:nvPr/>
        </p:nvGraphicFramePr>
        <p:xfrm>
          <a:off x="4073525" y="3400425"/>
          <a:ext cx="1971675" cy="384175"/>
        </p:xfrm>
        <a:graphic>
          <a:graphicData uri="http://schemas.openxmlformats.org/drawingml/2006/table">
            <a:tbl>
              <a:tblPr>
                <a:noFill/>
                <a:tableStyleId>{616D15CB-FD30-4070-BBAC-81603F6648D4}</a:tableStyleId>
              </a:tblPr>
              <a:tblGrid>
                <a:gridCol w="1971675">
                  <a:extLst>
                    <a:ext uri="{9D8B030D-6E8A-4147-A177-3AD203B41FA5}">
                      <a16:colId xmlns:a16="http://schemas.microsoft.com/office/drawing/2014/main" val="20000"/>
                    </a:ext>
                  </a:extLst>
                </a:gridCol>
              </a:tblGrid>
              <a:tr h="384175">
                <a:tc>
                  <a:txBody>
                    <a:bodyPr/>
                    <a:lstStyle/>
                    <a:p>
                      <a:pPr marL="0" marR="0" lvl="0" indent="0" algn="l" rtl="0">
                        <a:spcBef>
                          <a:spcPts val="0"/>
                        </a:spcBef>
                        <a:spcAft>
                          <a:spcPts val="0"/>
                        </a:spcAft>
                        <a:buNone/>
                      </a:pPr>
                      <a:endParaRPr sz="1900"/>
                    </a:p>
                  </a:txBody>
                  <a:tcPr marL="91450" marR="91450" marT="45500" marB="455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05" name="Google Shape;105;g2e586186c0d_0_132"/>
          <p:cNvSpPr/>
          <p:nvPr/>
        </p:nvSpPr>
        <p:spPr>
          <a:xfrm>
            <a:off x="1259625" y="1268750"/>
            <a:ext cx="6696600" cy="5163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de-DE" dirty="0">
                <a:solidFill>
                  <a:schemeClr val="dk1"/>
                </a:solidFill>
              </a:rPr>
              <a:t>Der Februar steht im Zeichen des </a:t>
            </a:r>
            <a:r>
              <a:rPr lang="de-DE" b="1" dirty="0">
                <a:solidFill>
                  <a:schemeClr val="dk1"/>
                </a:solidFill>
              </a:rPr>
              <a:t>Queer </a:t>
            </a:r>
            <a:r>
              <a:rPr lang="de-DE" b="1" dirty="0" err="1">
                <a:solidFill>
                  <a:schemeClr val="dk1"/>
                </a:solidFill>
              </a:rPr>
              <a:t>History</a:t>
            </a:r>
            <a:r>
              <a:rPr lang="de-DE" b="1" dirty="0">
                <a:solidFill>
                  <a:schemeClr val="dk1"/>
                </a:solidFill>
              </a:rPr>
              <a:t> </a:t>
            </a:r>
            <a:r>
              <a:rPr lang="de-DE" b="1" dirty="0" err="1">
                <a:solidFill>
                  <a:schemeClr val="dk1"/>
                </a:solidFill>
              </a:rPr>
              <a:t>Month</a:t>
            </a:r>
            <a:r>
              <a:rPr lang="de-DE" dirty="0">
                <a:solidFill>
                  <a:schemeClr val="dk1"/>
                </a:solidFill>
              </a:rPr>
              <a:t>, in dem auf die häufig unsichtbar oder vergessen gemachte queere Geschichte aufmerksam gemacht wird. 2009 wurde </a:t>
            </a:r>
            <a:r>
              <a:rPr lang="de-DE" dirty="0">
                <a:solidFill>
                  <a:schemeClr val="dk1"/>
                </a:solidFill>
                <a:highlight>
                  <a:srgbClr val="FFFFFF"/>
                </a:highlight>
              </a:rPr>
              <a:t>QWIEN – Zentrum für queere Geschichte gegründet, das ein Archiv und eine Forschungsstelle für queere Lebensweisen und Geschichte umfasst. Es werden auch Stadtspaziergänge angeboten, die sich der Vermittlung von LGBTIAQ* Geschichte in Wien widmen.</a:t>
            </a: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sz="1100" dirty="0">
              <a:solidFill>
                <a:schemeClr val="dk1"/>
              </a:solidFill>
              <a:highlight>
                <a:srgbClr val="FFFFFF"/>
              </a:highlight>
            </a:endParaRPr>
          </a:p>
          <a:p>
            <a:pPr marL="0" lvl="0" indent="0" algn="l" rtl="0">
              <a:lnSpc>
                <a:spcPct val="115000"/>
              </a:lnSpc>
              <a:spcBef>
                <a:spcPts val="0"/>
              </a:spcBef>
              <a:spcAft>
                <a:spcPts val="0"/>
              </a:spcAft>
              <a:buSzPts val="1100"/>
              <a:buNone/>
            </a:pPr>
            <a:endParaRPr sz="1100" dirty="0">
              <a:solidFill>
                <a:schemeClr val="dk1"/>
              </a:solidFill>
              <a:highlight>
                <a:srgbClr val="FFFFFF"/>
              </a:highlight>
            </a:endParaRPr>
          </a:p>
          <a:p>
            <a:pPr marL="0" lvl="0" indent="0" algn="l" rtl="0">
              <a:lnSpc>
                <a:spcPct val="115000"/>
              </a:lnSpc>
              <a:spcBef>
                <a:spcPts val="0"/>
              </a:spcBef>
              <a:spcAft>
                <a:spcPts val="0"/>
              </a:spcAft>
              <a:buSzPts val="1100"/>
              <a:buNone/>
            </a:pPr>
            <a:endParaRPr sz="1100" dirty="0">
              <a:solidFill>
                <a:schemeClr val="dk1"/>
              </a:solidFill>
              <a:highlight>
                <a:srgbClr val="FFFFFF"/>
              </a:highlight>
            </a:endParaRPr>
          </a:p>
          <a:p>
            <a:pPr marL="0" lvl="0" indent="0" algn="l" rtl="0">
              <a:lnSpc>
                <a:spcPct val="115000"/>
              </a:lnSpc>
              <a:spcBef>
                <a:spcPts val="0"/>
              </a:spcBef>
              <a:spcAft>
                <a:spcPts val="0"/>
              </a:spcAft>
              <a:buSzPts val="1100"/>
              <a:buNone/>
            </a:pPr>
            <a:r>
              <a:rPr lang="de-DE" sz="1100" dirty="0">
                <a:solidFill>
                  <a:schemeClr val="dk1"/>
                </a:solidFill>
                <a:highlight>
                  <a:srgbClr val="FFFFFF"/>
                </a:highlight>
              </a:rPr>
              <a:t>Quelle + </a:t>
            </a:r>
            <a:r>
              <a:rPr lang="de-DE" sz="1100" dirty="0">
                <a:solidFill>
                  <a:schemeClr val="dk1"/>
                </a:solidFill>
              </a:rPr>
              <a:t>Bildquelle „City Walk“</a:t>
            </a:r>
            <a:r>
              <a:rPr lang="de-DE" sz="1100" dirty="0">
                <a:solidFill>
                  <a:schemeClr val="dk1"/>
                </a:solidFill>
                <a:highlight>
                  <a:srgbClr val="FFFFFF"/>
                </a:highlight>
              </a:rPr>
              <a:t>: </a:t>
            </a:r>
            <a:r>
              <a:rPr lang="de-DE" sz="11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qwien.at</a:t>
            </a:r>
            <a:endParaRPr lang="de-DE" sz="1100" dirty="0"/>
          </a:p>
          <a:p>
            <a:pPr marL="0" lvl="0" indent="0" algn="l" rtl="0">
              <a:lnSpc>
                <a:spcPct val="115000"/>
              </a:lnSpc>
              <a:spcBef>
                <a:spcPts val="0"/>
              </a:spcBef>
              <a:spcAft>
                <a:spcPts val="0"/>
              </a:spcAft>
              <a:buSzPts val="1100"/>
              <a:buNone/>
            </a:pPr>
            <a:r>
              <a:rPr lang="de-DE" sz="1100" dirty="0">
                <a:solidFill>
                  <a:schemeClr val="dk1"/>
                </a:solidFill>
              </a:rPr>
              <a:t>Foto Arcus (Schatten eines Regenbogens): Renate Tanzberger</a:t>
            </a: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highlight>
                <a:srgbClr val="FFFFFF"/>
              </a:highlight>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marR="0" lvl="0" indent="0" algn="l" rtl="0">
              <a:lnSpc>
                <a:spcPct val="120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sz="1100"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p:txBody>
      </p:sp>
      <p:pic>
        <p:nvPicPr>
          <p:cNvPr id="107" name="Google Shape;107;g2e586186c0d_0_1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11500" y="3459901"/>
            <a:ext cx="2456484" cy="1722812"/>
          </a:xfrm>
          <a:prstGeom prst="rect">
            <a:avLst/>
          </a:prstGeom>
          <a:noFill/>
          <a:ln>
            <a:noFill/>
          </a:ln>
        </p:spPr>
      </p:pic>
      <p:pic>
        <p:nvPicPr>
          <p:cNvPr id="5" name="Grafik 4">
            <a:extLst>
              <a:ext uri="{FF2B5EF4-FFF2-40B4-BE49-F238E27FC236}">
                <a16:creationId xmlns:a16="http://schemas.microsoft.com/office/drawing/2014/main" id="{56C7A8C8-52C9-4284-8C7C-78CE75D2A8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7777" y="3459901"/>
            <a:ext cx="3442907" cy="1722812"/>
          </a:xfrm>
          <a:prstGeom prst="rect">
            <a:avLst/>
          </a:prstGeom>
        </p:spPr>
      </p:pic>
    </p:spTree>
  </p:cSld>
  <p:clrMapOvr>
    <a:masterClrMapping/>
  </p:clrMapOvr>
</p:sld>
</file>

<file path=ppt/theme/theme1.xml><?xml version="1.0" encoding="utf-8"?>
<a:theme xmlns:a="http://schemas.openxmlformats.org/drawingml/2006/main" name="Office-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5096</Words>
  <Application>Microsoft Office PowerPoint</Application>
  <PresentationFormat>Bildschirmpräsentation (4:3)</PresentationFormat>
  <Paragraphs>577</Paragraphs>
  <Slides>51</Slides>
  <Notes>51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Roboto</vt:lpstr>
      <vt:lpstr>Poppins</vt:lpstr>
      <vt:lpstr>Tahoma</vt:lpstr>
      <vt:lpstr>Arial</vt:lpstr>
      <vt:lpstr>Times New Roman</vt:lpstr>
      <vt:lpstr>Noto Sans Symbols</vt:lpstr>
      <vt:lpstr>Calibri</vt: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RTG</dc:creator>
  <cp:lastModifiedBy>renate tanzberger</cp:lastModifiedBy>
  <cp:revision>34</cp:revision>
  <dcterms:created xsi:type="dcterms:W3CDTF">2003-09-26T09:09:32Z</dcterms:created>
  <dcterms:modified xsi:type="dcterms:W3CDTF">2024-12-05T14:34:54Z</dcterms:modified>
</cp:coreProperties>
</file>